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28"/>
  </p:notesMasterIdLst>
  <p:sldIdLst>
    <p:sldId id="256" r:id="rId2"/>
    <p:sldId id="261" r:id="rId3"/>
    <p:sldId id="277" r:id="rId4"/>
    <p:sldId id="289" r:id="rId5"/>
    <p:sldId id="262" r:id="rId6"/>
    <p:sldId id="281" r:id="rId7"/>
    <p:sldId id="263" r:id="rId8"/>
    <p:sldId id="282" r:id="rId9"/>
    <p:sldId id="283" r:id="rId10"/>
    <p:sldId id="284" r:id="rId11"/>
    <p:sldId id="264" r:id="rId12"/>
    <p:sldId id="285" r:id="rId13"/>
    <p:sldId id="265" r:id="rId14"/>
    <p:sldId id="291" r:id="rId15"/>
    <p:sldId id="290" r:id="rId16"/>
    <p:sldId id="294" r:id="rId17"/>
    <p:sldId id="295" r:id="rId18"/>
    <p:sldId id="296" r:id="rId19"/>
    <p:sldId id="266" r:id="rId20"/>
    <p:sldId id="286" r:id="rId21"/>
    <p:sldId id="267" r:id="rId22"/>
    <p:sldId id="288" r:id="rId23"/>
    <p:sldId id="269" r:id="rId24"/>
    <p:sldId id="270" r:id="rId25"/>
    <p:sldId id="292" r:id="rId26"/>
    <p:sldId id="293" r:id="rId27"/>
  </p:sldIdLst>
  <p:sldSz cx="9144000" cy="6858000" type="screen4x3"/>
  <p:notesSz cx="6858000" cy="9144000"/>
  <p:defaultTextStyle>
    <a:defPPr>
      <a:defRPr lang="es-C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624" autoAdjust="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6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7F58C99-CEE1-40C8-8622-16911CFC26FE}" type="datetimeFigureOut">
              <a:rPr lang="es-CO"/>
              <a:pPr>
                <a:defRPr/>
              </a:pPr>
              <a:t>14/09/2011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CO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CO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54E5761-ADAB-4276-87E9-2718193B229E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Triángulo rectángulo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1 Grupo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6 Forma libre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7 Forma libre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11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6B1B9DB2-8DC8-415C-BC6E-E1DD59AF8309}" type="datetimeFigureOut">
              <a:rPr lang="es-CO"/>
              <a:pPr>
                <a:defRPr/>
              </a:pPr>
              <a:t>14/09/2011</a:t>
            </a:fld>
            <a:endParaRPr lang="es-CO"/>
          </a:p>
        </p:txBody>
      </p:sp>
      <p:sp>
        <p:nvSpPr>
          <p:cNvPr id="12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s-CO"/>
          </a:p>
        </p:txBody>
      </p:sp>
      <p:sp>
        <p:nvSpPr>
          <p:cNvPr id="13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A321EEE5-B723-413F-A01E-CD920EDB3860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00A9D3-D6A9-4352-A6E5-50617268DF95}" type="datetimeFigureOut">
              <a:rPr lang="es-CO"/>
              <a:pPr>
                <a:defRPr/>
              </a:pPr>
              <a:t>14/09/2011</a:t>
            </a:fld>
            <a:endParaRPr lang="es-CO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8D857-71DD-4549-A49B-3F7F61D3318E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1ECAFF-47E4-4287-937E-A4C2E5CCA19F}" type="datetimeFigureOut">
              <a:rPr lang="es-CO"/>
              <a:pPr>
                <a:defRPr/>
              </a:pPr>
              <a:t>14/09/2011</a:t>
            </a:fld>
            <a:endParaRPr lang="es-CO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E4CA0B-0922-4B75-9048-8E522D1E850F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BDF008-949B-4229-86D0-FCAC03051809}" type="datetimeFigureOut">
              <a:rPr lang="es-CO"/>
              <a:pPr>
                <a:defRPr/>
              </a:pPr>
              <a:t>14/09/2011</a:t>
            </a:fld>
            <a:endParaRPr lang="es-CO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0EA15-5F2B-4C11-B280-9460594A50CC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Cheurón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7 Cheurón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15C93C7-5290-4D70-94B8-42FD5A92EA2B}" type="datetimeFigureOut">
              <a:rPr lang="es-CO"/>
              <a:pPr>
                <a:defRPr/>
              </a:pPr>
              <a:t>14/09/2011</a:t>
            </a:fld>
            <a:endParaRPr lang="es-CO"/>
          </a:p>
        </p:txBody>
      </p:sp>
      <p:sp>
        <p:nvSpPr>
          <p:cNvPr id="7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CO"/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75309C4-70BA-46ED-ACBE-9B5530901FC6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94AC5FD-44FA-46D7-B410-7C6732D404B8}" type="datetimeFigureOut">
              <a:rPr lang="es-CO"/>
              <a:pPr>
                <a:defRPr/>
              </a:pPr>
              <a:t>14/09/2011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BC64649-D004-49D6-B85A-9A8A6553E4C9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534C35B-F11F-4A2E-B228-98F26F60CE22}" type="datetimeFigureOut">
              <a:rPr lang="es-CO"/>
              <a:pPr>
                <a:defRPr/>
              </a:pPr>
              <a:t>14/09/2011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2359BF2-E231-44EE-87D1-73F33BB1CC0B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AC4F211-06B1-45DB-85A1-6B0E677F6C5F}" type="datetimeFigureOut">
              <a:rPr lang="es-CO"/>
              <a:pPr>
                <a:defRPr/>
              </a:pPr>
              <a:t>14/09/2011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B25A312-36F0-4339-B065-E9B660A0DE5E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25A4D7-CE94-48BC-9ED1-30B5148EF8DD}" type="datetimeFigureOut">
              <a:rPr lang="es-CO"/>
              <a:pPr>
                <a:defRPr/>
              </a:pPr>
              <a:t>14/09/2011</a:t>
            </a:fld>
            <a:endParaRPr lang="es-CO"/>
          </a:p>
        </p:txBody>
      </p:sp>
      <p:sp>
        <p:nvSpPr>
          <p:cNvPr id="3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4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9F558F-3969-4755-885F-B3925DCE2701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1CB7298-5CAB-42E8-A543-04AA2465BC5D}" type="datetimeFigureOut">
              <a:rPr lang="es-CO"/>
              <a:pPr>
                <a:defRPr/>
              </a:pPr>
              <a:t>14/09/2011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ADF9221-ECED-43A3-9C0F-645AF7F41632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7 Forma libre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8 Forma libre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1 Cheurón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12 Cheurón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1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3BE395A-7045-4D62-8A7E-E24D5525C647}" type="datetimeFigureOut">
              <a:rPr lang="es-CO"/>
              <a:pPr>
                <a:defRPr/>
              </a:pPr>
              <a:t>14/09/2011</a:t>
            </a:fld>
            <a:endParaRPr lang="es-CO"/>
          </a:p>
        </p:txBody>
      </p:sp>
      <p:sp>
        <p:nvSpPr>
          <p:cNvPr id="12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s-CO"/>
          </a:p>
        </p:txBody>
      </p:sp>
      <p:sp>
        <p:nvSpPr>
          <p:cNvPr id="13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5294137-9755-432B-A110-8C0FF660937C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33" name="29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4AE42F33-9543-4D86-A6E9-C1F206DC95D6}" type="datetimeFigureOut">
              <a:rPr lang="es-CO"/>
              <a:pPr>
                <a:defRPr/>
              </a:pPr>
              <a:t>14/09/2011</a:t>
            </a:fld>
            <a:endParaRPr lang="es-CO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es-CO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28285042-B45C-47AA-99D8-3A7300794933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2" r:id="rId2"/>
    <p:sldLayoutId id="2147483817" r:id="rId3"/>
    <p:sldLayoutId id="2147483818" r:id="rId4"/>
    <p:sldLayoutId id="2147483819" r:id="rId5"/>
    <p:sldLayoutId id="2147483820" r:id="rId6"/>
    <p:sldLayoutId id="2147483813" r:id="rId7"/>
    <p:sldLayoutId id="2147483821" r:id="rId8"/>
    <p:sldLayoutId id="2147483822" r:id="rId9"/>
    <p:sldLayoutId id="2147483814" r:id="rId10"/>
    <p:sldLayoutId id="2147483815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1" fontAlgn="base" hangingPunct="1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1" fontAlgn="base" hangingPunct="1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3"/>
          <p:cNvSpPr txBox="1">
            <a:spLocks noChangeArrowheads="1"/>
          </p:cNvSpPr>
          <p:nvPr/>
        </p:nvSpPr>
        <p:spPr bwMode="auto">
          <a:xfrm>
            <a:off x="611188" y="1268413"/>
            <a:ext cx="7848600" cy="288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lnSpc>
                <a:spcPct val="50000"/>
              </a:lnSpc>
              <a:spcBef>
                <a:spcPct val="50000"/>
              </a:spcBef>
            </a:pPr>
            <a:endParaRPr lang="ca-ES" sz="3600" b="1">
              <a:solidFill>
                <a:srgbClr val="0000FF"/>
              </a:solidFill>
            </a:endParaRPr>
          </a:p>
          <a:p>
            <a:pPr marL="342900" indent="-342900" algn="ctr">
              <a:lnSpc>
                <a:spcPct val="50000"/>
              </a:lnSpc>
              <a:spcBef>
                <a:spcPct val="50000"/>
              </a:spcBef>
            </a:pPr>
            <a:r>
              <a:rPr lang="ca-ES" sz="3600" b="1">
                <a:solidFill>
                  <a:srgbClr val="0000FF"/>
                </a:solidFill>
              </a:rPr>
              <a:t>Setmana de la Mobilitat</a:t>
            </a:r>
          </a:p>
          <a:p>
            <a:pPr marL="342900" indent="-342900" algn="ctr">
              <a:lnSpc>
                <a:spcPct val="50000"/>
              </a:lnSpc>
              <a:spcBef>
                <a:spcPct val="50000"/>
              </a:spcBef>
            </a:pPr>
            <a:r>
              <a:rPr lang="ca-ES" sz="3600" b="1">
                <a:solidFill>
                  <a:srgbClr val="0000FF"/>
                </a:solidFill>
              </a:rPr>
              <a:t>Sostenible i Segura 2011</a:t>
            </a:r>
          </a:p>
          <a:p>
            <a:pPr marL="342900" indent="-342900">
              <a:spcBef>
                <a:spcPct val="50000"/>
              </a:spcBef>
            </a:pPr>
            <a:endParaRPr lang="ca-ES" sz="3600" b="1">
              <a:solidFill>
                <a:srgbClr val="0000FF"/>
              </a:solidFill>
            </a:endParaRPr>
          </a:p>
          <a:p>
            <a:pPr marL="342900" indent="-342900" algn="r">
              <a:spcBef>
                <a:spcPct val="50000"/>
              </a:spcBef>
            </a:pPr>
            <a:r>
              <a:rPr lang="ca-ES" sz="2600" b="1">
                <a:solidFill>
                  <a:srgbClr val="0000FF"/>
                </a:solidFill>
              </a:rPr>
              <a:t>Lleida, del 18 al 27 de setembre</a:t>
            </a:r>
          </a:p>
        </p:txBody>
      </p:sp>
      <p:pic>
        <p:nvPicPr>
          <p:cNvPr id="14338" name="Picture 4" descr="logo Paeria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188" y="476250"/>
            <a:ext cx="14351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ca-ES" smtClean="0"/>
          </a:p>
          <a:p>
            <a:r>
              <a:rPr lang="ca-ES" smtClean="0"/>
              <a:t>Creació d’una nova parada de taxi al carrer Joc de la Bola que facilita la cobertura a la zona Nord de la ciutat</a:t>
            </a:r>
          </a:p>
          <a:p>
            <a:endParaRPr lang="ca-ES" smtClean="0"/>
          </a:p>
          <a:p>
            <a:r>
              <a:rPr lang="ca-ES" smtClean="0"/>
              <a:t>Modificació i millora 3 parades: Ricard Vinyes, Estació de RENFE (amb marquesina) i Riu Ebre</a:t>
            </a:r>
          </a:p>
          <a:p>
            <a:endParaRPr lang="ca-ES" smtClean="0"/>
          </a:p>
        </p:txBody>
      </p:sp>
      <p:pic>
        <p:nvPicPr>
          <p:cNvPr id="23554" name="Picture 3" descr="logo Paeria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549275"/>
            <a:ext cx="14351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Text Box 4"/>
          <p:cNvSpPr txBox="1">
            <a:spLocks noChangeArrowheads="1"/>
          </p:cNvSpPr>
          <p:nvPr/>
        </p:nvSpPr>
        <p:spPr bwMode="auto">
          <a:xfrm>
            <a:off x="2771775" y="549275"/>
            <a:ext cx="5472113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a-ES" sz="2800" b="1">
                <a:solidFill>
                  <a:srgbClr val="0000FF"/>
                </a:solidFill>
              </a:rPr>
              <a:t>Millores en el transport públic. Taxis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a-ES" smtClean="0"/>
              <a:t>S’han fet accessibles 1.300 pasos de vianants, amb més de 750 actuacions durant l’últim any.</a:t>
            </a:r>
          </a:p>
          <a:p>
            <a:pPr>
              <a:buFont typeface="Wingdings 3" pitchFamily="18" charset="2"/>
              <a:buNone/>
            </a:pPr>
            <a:endParaRPr lang="ca-ES" smtClean="0"/>
          </a:p>
          <a:p>
            <a:r>
              <a:rPr lang="ca-ES" smtClean="0"/>
              <a:t>S’han implantat nous estacionaments per a persones amb mobilitat reduïda, fins arribar a les 280 places, amb més de 80 places habilitades en els últims 4 anys.</a:t>
            </a:r>
          </a:p>
          <a:p>
            <a:endParaRPr lang="ca-ES" smtClean="0"/>
          </a:p>
          <a:p>
            <a:pPr>
              <a:buFont typeface="Wingdings 3" pitchFamily="18" charset="2"/>
              <a:buNone/>
            </a:pPr>
            <a:endParaRPr lang="ca-ES" smtClean="0"/>
          </a:p>
        </p:txBody>
      </p:sp>
      <p:pic>
        <p:nvPicPr>
          <p:cNvPr id="24578" name="Picture 3" descr="logo Paeria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549275"/>
            <a:ext cx="14351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9" name="Text Box 4"/>
          <p:cNvSpPr txBox="1">
            <a:spLocks noChangeArrowheads="1"/>
          </p:cNvSpPr>
          <p:nvPr/>
        </p:nvSpPr>
        <p:spPr bwMode="auto">
          <a:xfrm>
            <a:off x="2771775" y="333375"/>
            <a:ext cx="54721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a-ES" sz="2800" b="1">
                <a:solidFill>
                  <a:srgbClr val="0000FF"/>
                </a:solidFill>
              </a:rPr>
              <a:t>Millores en accessibilitat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/>
          </p:cNvSpPr>
          <p:nvPr>
            <p:ph type="body" idx="4294967295"/>
          </p:nvPr>
        </p:nvSpPr>
        <p:spPr>
          <a:xfrm>
            <a:off x="395288" y="1628775"/>
            <a:ext cx="8229600" cy="4665663"/>
          </a:xfrm>
        </p:spPr>
        <p:txBody>
          <a:bodyPr/>
          <a:lstStyle/>
          <a:p>
            <a:r>
              <a:rPr lang="ca-ES" smtClean="0"/>
              <a:t>S’ha revisat anualment el Pla d’Accessibilitat </a:t>
            </a:r>
          </a:p>
          <a:p>
            <a:endParaRPr lang="ca-ES" smtClean="0"/>
          </a:p>
          <a:p>
            <a:r>
              <a:rPr lang="ca-ES" smtClean="0"/>
              <a:t>Actualment s’ha arribat al 99% a barris com Cappont, Bordeta o Mariola</a:t>
            </a:r>
          </a:p>
          <a:p>
            <a:pPr>
              <a:buFont typeface="Wingdings 3" pitchFamily="18" charset="2"/>
              <a:buNone/>
            </a:pPr>
            <a:endParaRPr lang="ca-ES" smtClean="0"/>
          </a:p>
          <a:p>
            <a:r>
              <a:rPr lang="ca-ES" smtClean="0"/>
              <a:t>És superior al 90% a barris com Balàfia, Universitat, Zona Alta, Hospitals o Pardinyes, on actualment s’hi està treballant</a:t>
            </a:r>
          </a:p>
        </p:txBody>
      </p:sp>
      <p:pic>
        <p:nvPicPr>
          <p:cNvPr id="25602" name="Picture 3" descr="logo Paeria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549275"/>
            <a:ext cx="14351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3" name="Text Box 4"/>
          <p:cNvSpPr txBox="1">
            <a:spLocks noChangeArrowheads="1"/>
          </p:cNvSpPr>
          <p:nvPr/>
        </p:nvSpPr>
        <p:spPr bwMode="auto">
          <a:xfrm>
            <a:off x="2771775" y="333375"/>
            <a:ext cx="54721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a-ES" sz="2800" b="1">
                <a:solidFill>
                  <a:srgbClr val="0000FF"/>
                </a:solidFill>
              </a:rPr>
              <a:t>Millores en accessibilitat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a-ES" smtClean="0"/>
              <a:t>Habilitació de més 200 passos de vianants nous en punts on no n’hi havia de senyalitzat, per facilitar els desplaçaments segurs a peu.</a:t>
            </a:r>
          </a:p>
          <a:p>
            <a:pPr>
              <a:lnSpc>
                <a:spcPct val="90000"/>
              </a:lnSpc>
              <a:buFont typeface="Wingdings 3" pitchFamily="18" charset="2"/>
              <a:buNone/>
            </a:pPr>
            <a:endParaRPr lang="ca-ES" smtClean="0"/>
          </a:p>
          <a:p>
            <a:pPr>
              <a:lnSpc>
                <a:spcPct val="90000"/>
              </a:lnSpc>
            </a:pPr>
            <a:r>
              <a:rPr lang="ca-ES" smtClean="0"/>
              <a:t>42 carrers de zona 30, on el vianant disposa de més espai segur per circular (Vila Antònia, Comerç, Canonge González, Múrcia, etc.)</a:t>
            </a:r>
          </a:p>
          <a:p>
            <a:pPr>
              <a:lnSpc>
                <a:spcPct val="90000"/>
              </a:lnSpc>
              <a:buFont typeface="Wingdings 3" pitchFamily="18" charset="2"/>
              <a:buNone/>
            </a:pPr>
            <a:endParaRPr lang="ca-ES" smtClean="0"/>
          </a:p>
          <a:p>
            <a:pPr>
              <a:lnSpc>
                <a:spcPct val="90000"/>
              </a:lnSpc>
            </a:pPr>
            <a:r>
              <a:rPr lang="ca-ES" smtClean="0"/>
              <a:t>Vianalització 6 carrers (Ruano, Fleming, Ermengol VI,…) on  s’ha anul·lat la circulació de vehicles.</a:t>
            </a:r>
          </a:p>
        </p:txBody>
      </p:sp>
      <p:pic>
        <p:nvPicPr>
          <p:cNvPr id="26626" name="Picture 3" descr="logo Paeria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549275"/>
            <a:ext cx="14351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7" name="Text Box 4"/>
          <p:cNvSpPr txBox="1">
            <a:spLocks noChangeArrowheads="1"/>
          </p:cNvSpPr>
          <p:nvPr/>
        </p:nvSpPr>
        <p:spPr bwMode="auto">
          <a:xfrm>
            <a:off x="2771775" y="333375"/>
            <a:ext cx="54721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a-ES" sz="2800" b="1">
                <a:solidFill>
                  <a:srgbClr val="0000FF"/>
                </a:solidFill>
              </a:rPr>
              <a:t>Millores mobilitat a peu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ca-ES" smtClean="0"/>
              <a:t>Lleida guanya en el darrer any i mig gairebé 2400 noves places d’aparcament, 1167 soterrades i 1200 dissuassòries.</a:t>
            </a:r>
          </a:p>
          <a:p>
            <a:endParaRPr lang="ca-ES" smtClean="0"/>
          </a:p>
          <a:p>
            <a:r>
              <a:rPr lang="ca-ES" smtClean="0"/>
              <a:t>Això suposa un increment del 60% en l’oferta de places de pàrquing als ciutadans, que augmentaran amb Vialia i el Parador</a:t>
            </a:r>
          </a:p>
        </p:txBody>
      </p:sp>
      <p:pic>
        <p:nvPicPr>
          <p:cNvPr id="27650" name="Picture 3" descr="logo Paeria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549275"/>
            <a:ext cx="14351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1" name="Text Box 4"/>
          <p:cNvSpPr txBox="1">
            <a:spLocks noChangeArrowheads="1"/>
          </p:cNvSpPr>
          <p:nvPr/>
        </p:nvSpPr>
        <p:spPr bwMode="auto">
          <a:xfrm>
            <a:off x="2627313" y="404813"/>
            <a:ext cx="5976937" cy="735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ca-ES" sz="2800" b="1">
                <a:solidFill>
                  <a:srgbClr val="0000FF"/>
                </a:solidFill>
              </a:rPr>
              <a:t>Millores mobilitat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ca-ES" sz="2800" b="1">
                <a:solidFill>
                  <a:srgbClr val="0000FF"/>
                </a:solidFill>
              </a:rPr>
              <a:t>Aparcaments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ca-ES" sz="2300" dirty="0" smtClean="0"/>
              <a:t>Habilitació nous aparcaments dissuasoris Alcalde Recasens, Av. Exèrcit o Camí de Granyena. Total places: 2.435. En </a:t>
            </a:r>
            <a:r>
              <a:rPr lang="ca-ES" sz="2300" dirty="0" smtClean="0"/>
              <a:t>obres </a:t>
            </a:r>
            <a:r>
              <a:rPr lang="ca-ES" sz="2300" dirty="0" err="1" smtClean="0"/>
              <a:t>Cavallers-Galera</a:t>
            </a:r>
            <a:r>
              <a:rPr lang="ca-ES" sz="2300" dirty="0" smtClean="0"/>
              <a:t> </a:t>
            </a:r>
            <a:r>
              <a:rPr lang="ca-ES" sz="2300" dirty="0" smtClean="0"/>
              <a:t>(20 places)</a:t>
            </a:r>
          </a:p>
          <a:p>
            <a:endParaRPr lang="ca-ES" sz="2300" dirty="0" smtClean="0"/>
          </a:p>
          <a:p>
            <a:r>
              <a:rPr lang="ca-ES" sz="2300" dirty="0" smtClean="0"/>
              <a:t>Entrada en funcionament aparcament Ricard </a:t>
            </a:r>
            <a:r>
              <a:rPr lang="ca-ES" sz="2300" dirty="0" err="1" smtClean="0"/>
              <a:t>Viñes</a:t>
            </a:r>
            <a:r>
              <a:rPr lang="ca-ES" sz="2300" dirty="0" smtClean="0"/>
              <a:t> i Passatge l’Empordà. Total places aparcaments soterrats: 4.175. En </a:t>
            </a:r>
            <a:r>
              <a:rPr lang="ca-ES" sz="2300" dirty="0" smtClean="0"/>
              <a:t>obres </a:t>
            </a:r>
            <a:r>
              <a:rPr lang="ca-ES" sz="2300" dirty="0" err="1" smtClean="0"/>
              <a:t>Vialia</a:t>
            </a:r>
            <a:r>
              <a:rPr lang="ca-ES" sz="2300" dirty="0" smtClean="0"/>
              <a:t> </a:t>
            </a:r>
            <a:r>
              <a:rPr lang="ca-ES" sz="2300" dirty="0" smtClean="0"/>
              <a:t>(600 places) i Parador del Roser (47 places)</a:t>
            </a:r>
          </a:p>
          <a:p>
            <a:endParaRPr lang="ca-ES" sz="2300" dirty="0" smtClean="0"/>
          </a:p>
          <a:p>
            <a:r>
              <a:rPr lang="ca-ES" sz="2300" dirty="0" smtClean="0"/>
              <a:t>Altres aparcaments amb un total de 338 places: Rectorat, antiga Maternitat i carrer </a:t>
            </a:r>
            <a:r>
              <a:rPr lang="ca-ES" sz="2300" dirty="0" err="1" smtClean="0"/>
              <a:t>Bonaire</a:t>
            </a:r>
            <a:r>
              <a:rPr lang="ca-ES" sz="2300" dirty="0" smtClean="0"/>
              <a:t>.</a:t>
            </a:r>
          </a:p>
        </p:txBody>
      </p:sp>
      <p:pic>
        <p:nvPicPr>
          <p:cNvPr id="28674" name="Picture 3" descr="logo Paeria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549275"/>
            <a:ext cx="14351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5" name="Text Box 4"/>
          <p:cNvSpPr txBox="1">
            <a:spLocks noChangeArrowheads="1"/>
          </p:cNvSpPr>
          <p:nvPr/>
        </p:nvSpPr>
        <p:spPr bwMode="auto">
          <a:xfrm>
            <a:off x="2627313" y="404813"/>
            <a:ext cx="5976937" cy="735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ca-ES" sz="2800" b="1">
                <a:solidFill>
                  <a:srgbClr val="0000FF"/>
                </a:solidFill>
              </a:rPr>
              <a:t>Millores mobilitat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ca-ES" sz="2800" b="1">
                <a:solidFill>
                  <a:srgbClr val="0000FF"/>
                </a:solidFill>
              </a:rPr>
              <a:t>Aparcaments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3" descr="logo Paeria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549275"/>
            <a:ext cx="14351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1" name="Text Box 4"/>
          <p:cNvSpPr txBox="1">
            <a:spLocks noChangeArrowheads="1"/>
          </p:cNvSpPr>
          <p:nvPr/>
        </p:nvSpPr>
        <p:spPr bwMode="auto">
          <a:xfrm>
            <a:off x="2627313" y="404813"/>
            <a:ext cx="5976937" cy="3008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ca-ES" sz="2400" b="1" dirty="0">
                <a:solidFill>
                  <a:srgbClr val="0000FF"/>
                </a:solidFill>
              </a:rPr>
              <a:t>Millores </a:t>
            </a:r>
            <a:r>
              <a:rPr lang="ca-ES" sz="2400" b="1" dirty="0" smtClean="0">
                <a:solidFill>
                  <a:srgbClr val="0000FF"/>
                </a:solidFill>
              </a:rPr>
              <a:t>mobilitat. Aparcaments</a:t>
            </a:r>
            <a:endParaRPr lang="ca-ES" sz="2400" b="1" dirty="0">
              <a:solidFill>
                <a:srgbClr val="0000FF"/>
              </a:solidFill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2771800" y="1124744"/>
          <a:ext cx="5288136" cy="52529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4068"/>
                <a:gridCol w="2644068"/>
              </a:tblGrid>
              <a:tr h="432048">
                <a:tc>
                  <a:txBody>
                    <a:bodyPr/>
                    <a:lstStyle/>
                    <a:p>
                      <a:r>
                        <a:rPr lang="ca-ES" dirty="0" smtClean="0"/>
                        <a:t>Soterrats</a:t>
                      </a:r>
                      <a:endParaRPr lang="es-E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Total 4.822</a:t>
                      </a:r>
                      <a:endParaRPr lang="es-ES" dirty="0"/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</a:t>
                      </a:r>
                      <a:r>
                        <a:rPr lang="ca-ES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     </a:t>
                      </a:r>
                      <a:r>
                        <a:rPr lang="ca-ES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Auditori C. La parra </a:t>
                      </a:r>
                      <a:endParaRPr lang="es-E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190</a:t>
                      </a:r>
                      <a:endParaRPr lang="es-E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</a:t>
                      </a:r>
                      <a:r>
                        <a:rPr lang="ca-ES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     </a:t>
                      </a:r>
                      <a:r>
                        <a:rPr lang="ca-ES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Sant Joan Pl. Sant Joan </a:t>
                      </a:r>
                      <a:endParaRPr lang="es-E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180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</a:t>
                      </a:r>
                      <a:r>
                        <a:rPr lang="ca-ES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     </a:t>
                      </a:r>
                      <a:r>
                        <a:rPr lang="ca-ES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Blondel Av. Blondel </a:t>
                      </a:r>
                      <a:endParaRPr lang="es-E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452</a:t>
                      </a:r>
                      <a:endParaRPr lang="es-E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4.</a:t>
                      </a:r>
                      <a:r>
                        <a:rPr lang="ca-ES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     </a:t>
                      </a:r>
                      <a:r>
                        <a:rPr lang="ca-ES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Cappont Pl. </a:t>
                      </a:r>
                      <a:r>
                        <a:rPr lang="ca-ES" sz="10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Blas</a:t>
                      </a:r>
                      <a:r>
                        <a:rPr lang="ca-ES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Infante </a:t>
                      </a:r>
                      <a:endParaRPr lang="es-E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306</a:t>
                      </a:r>
                      <a:endParaRPr lang="es-E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5.</a:t>
                      </a:r>
                      <a:r>
                        <a:rPr lang="ca-ES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     </a:t>
                      </a:r>
                      <a:r>
                        <a:rPr lang="ca-ES" sz="10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Euroforum</a:t>
                      </a:r>
                      <a:r>
                        <a:rPr lang="ca-ES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endParaRPr lang="es-E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187</a:t>
                      </a:r>
                      <a:endParaRPr lang="es-E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6.</a:t>
                      </a:r>
                      <a:r>
                        <a:rPr lang="ca-ES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     </a:t>
                      </a:r>
                      <a:r>
                        <a:rPr lang="ca-ES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Perpetuo Socorro </a:t>
                      </a:r>
                      <a:endParaRPr lang="es-E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172</a:t>
                      </a:r>
                      <a:endParaRPr lang="es-E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7.</a:t>
                      </a:r>
                      <a:r>
                        <a:rPr lang="ca-ES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     </a:t>
                      </a:r>
                      <a:r>
                        <a:rPr lang="ca-ES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Vilella C. Torres de </a:t>
                      </a:r>
                      <a:r>
                        <a:rPr lang="ca-ES" sz="10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Sanui</a:t>
                      </a:r>
                      <a:r>
                        <a:rPr lang="ca-ES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endParaRPr lang="es-E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221</a:t>
                      </a:r>
                      <a:endParaRPr lang="es-E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8.</a:t>
                      </a:r>
                      <a:r>
                        <a:rPr lang="ca-ES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     </a:t>
                      </a:r>
                      <a:r>
                        <a:rPr lang="ca-ES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Zona Alta C. Dr. Fleming </a:t>
                      </a:r>
                      <a:endParaRPr lang="es-E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150</a:t>
                      </a:r>
                      <a:endParaRPr lang="es-E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9.</a:t>
                      </a:r>
                      <a:r>
                        <a:rPr lang="ca-ES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     </a:t>
                      </a:r>
                      <a:r>
                        <a:rPr lang="ca-ES" sz="10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Avantmèdic</a:t>
                      </a:r>
                      <a:r>
                        <a:rPr lang="ca-ES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endParaRPr lang="es-E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192</a:t>
                      </a:r>
                      <a:endParaRPr lang="es-E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10.</a:t>
                      </a:r>
                      <a:r>
                        <a:rPr lang="ca-ES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ca-ES" sz="10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ca-ES" sz="10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Hospital </a:t>
                      </a:r>
                      <a:r>
                        <a:rPr lang="ca-ES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Arnau 958</a:t>
                      </a:r>
                      <a:endParaRPr lang="es-E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958</a:t>
                      </a:r>
                      <a:endParaRPr lang="es-E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11.</a:t>
                      </a:r>
                      <a:r>
                        <a:rPr lang="ca-E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ca-ES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La Llotja  471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471</a:t>
                      </a:r>
                      <a:endParaRPr lang="es-E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12.</a:t>
                      </a:r>
                      <a:r>
                        <a:rPr lang="ca-ES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ca-ES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Ricard </a:t>
                      </a:r>
                      <a:r>
                        <a:rPr lang="ca-ES" sz="10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Vinyes</a:t>
                      </a:r>
                      <a:endParaRPr lang="es-E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466</a:t>
                      </a:r>
                      <a:endParaRPr lang="es-E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13.</a:t>
                      </a:r>
                      <a:r>
                        <a:rPr lang="ca-ES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ca-ES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Passatge </a:t>
                      </a:r>
                      <a:r>
                        <a:rPr lang="ca-ES" sz="10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l’Empordà</a:t>
                      </a:r>
                      <a:endParaRPr lang="es-E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230</a:t>
                      </a:r>
                      <a:endParaRPr lang="es-E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683568" y="2276872"/>
            <a:ext cx="15841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En obres:</a:t>
            </a:r>
          </a:p>
          <a:p>
            <a:endParaRPr lang="ca-ES" dirty="0" smtClean="0"/>
          </a:p>
          <a:p>
            <a:pPr>
              <a:buFontTx/>
              <a:buChar char="-"/>
            </a:pPr>
            <a:r>
              <a:rPr lang="ca-ES" dirty="0" err="1" smtClean="0"/>
              <a:t>Vialia</a:t>
            </a:r>
            <a:r>
              <a:rPr lang="ca-ES" dirty="0" smtClean="0"/>
              <a:t>: 600</a:t>
            </a:r>
          </a:p>
          <a:p>
            <a:pPr>
              <a:buFontTx/>
              <a:buChar char="-"/>
            </a:pPr>
            <a:r>
              <a:rPr lang="ca-ES" dirty="0" smtClean="0"/>
              <a:t>Roser: 47</a:t>
            </a:r>
            <a:endParaRPr lang="es-E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3" descr="logo Paeria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549275"/>
            <a:ext cx="14351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1" name="Text Box 4"/>
          <p:cNvSpPr txBox="1">
            <a:spLocks noChangeArrowheads="1"/>
          </p:cNvSpPr>
          <p:nvPr/>
        </p:nvSpPr>
        <p:spPr bwMode="auto">
          <a:xfrm>
            <a:off x="2627313" y="404813"/>
            <a:ext cx="5976937" cy="3008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ca-ES" sz="2400" b="1" dirty="0">
                <a:solidFill>
                  <a:srgbClr val="0000FF"/>
                </a:solidFill>
              </a:rPr>
              <a:t>Millores </a:t>
            </a:r>
            <a:r>
              <a:rPr lang="ca-ES" sz="2400" b="1" dirty="0" smtClean="0">
                <a:solidFill>
                  <a:srgbClr val="0000FF"/>
                </a:solidFill>
              </a:rPr>
              <a:t>mobilitat. Aparcaments</a:t>
            </a:r>
            <a:endParaRPr lang="ca-ES" sz="2400" b="1" dirty="0">
              <a:solidFill>
                <a:srgbClr val="0000FF"/>
              </a:solidFill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2771800" y="1124744"/>
          <a:ext cx="5288136" cy="52529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4068"/>
                <a:gridCol w="2644068"/>
              </a:tblGrid>
              <a:tr h="432048">
                <a:tc>
                  <a:txBody>
                    <a:bodyPr/>
                    <a:lstStyle/>
                    <a:p>
                      <a:r>
                        <a:rPr lang="ca-ES" dirty="0" smtClean="0"/>
                        <a:t>Dissuasoris</a:t>
                      </a:r>
                      <a:endParaRPr lang="es-E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Total 2.455</a:t>
                      </a:r>
                      <a:endParaRPr lang="es-ES" dirty="0"/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 Camps d'Esports 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200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 Barris </a:t>
                      </a:r>
                      <a:r>
                        <a:rPr lang="ca-ES" sz="12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Nord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420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 Alcalde </a:t>
                      </a:r>
                      <a:r>
                        <a:rPr lang="ca-ES" sz="12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Pujol: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250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4. Alcalde </a:t>
                      </a:r>
                      <a:r>
                        <a:rPr lang="ca-ES" sz="12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Recasens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50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5. Osca (mercat Bordeta</a:t>
                      </a:r>
                      <a:r>
                        <a:rPr lang="ca-ES" sz="12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150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6. Camí de </a:t>
                      </a:r>
                      <a:r>
                        <a:rPr lang="ca-ES" sz="1200" dirty="0" err="1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Rufea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400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7. Vora pont Príncep de </a:t>
                      </a:r>
                      <a:r>
                        <a:rPr lang="ca-ES" sz="1200" dirty="0" err="1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Viana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350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8. Onze de Setembre (Sta. </a:t>
                      </a:r>
                      <a:r>
                        <a:rPr lang="ca-ES" sz="12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Maria)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165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9. Entorn Camps Elisis (Fira de Lleida</a:t>
                      </a:r>
                      <a:r>
                        <a:rPr lang="ca-ES" sz="12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400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10.  C/ </a:t>
                      </a:r>
                      <a:r>
                        <a:rPr lang="ca-ES" sz="12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Euskadi</a:t>
                      </a:r>
                      <a:r>
                        <a:rPr lang="ca-ES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(al costat Barris Nord</a:t>
                      </a:r>
                      <a:r>
                        <a:rPr lang="ca-ES" sz="12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50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En </a:t>
                      </a:r>
                      <a:r>
                        <a:rPr lang="ca-ES" sz="12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obres: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ca-ES" sz="75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         </a:t>
                      </a:r>
                      <a:r>
                        <a:rPr lang="ca-ES" sz="12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Cavallers-Galera</a:t>
                      </a:r>
                      <a:r>
                        <a:rPr lang="ca-ES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: 20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3" descr="logo Paeria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549275"/>
            <a:ext cx="14351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1" name="Text Box 4"/>
          <p:cNvSpPr txBox="1">
            <a:spLocks noChangeArrowheads="1"/>
          </p:cNvSpPr>
          <p:nvPr/>
        </p:nvSpPr>
        <p:spPr bwMode="auto">
          <a:xfrm>
            <a:off x="2627313" y="404813"/>
            <a:ext cx="5976937" cy="3008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ca-ES" sz="2400" b="1" dirty="0">
                <a:solidFill>
                  <a:srgbClr val="0000FF"/>
                </a:solidFill>
              </a:rPr>
              <a:t>Millores </a:t>
            </a:r>
            <a:r>
              <a:rPr lang="ca-ES" sz="2400" b="1" dirty="0" smtClean="0">
                <a:solidFill>
                  <a:srgbClr val="0000FF"/>
                </a:solidFill>
              </a:rPr>
              <a:t>mobilitat. Aparcaments</a:t>
            </a:r>
            <a:endParaRPr lang="ca-ES" sz="2400" b="1" dirty="0">
              <a:solidFill>
                <a:srgbClr val="0000FF"/>
              </a:solidFill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2051720" y="2564904"/>
          <a:ext cx="5288136" cy="1544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4068"/>
                <a:gridCol w="2644068"/>
              </a:tblGrid>
              <a:tr h="432048">
                <a:tc>
                  <a:txBody>
                    <a:bodyPr/>
                    <a:lstStyle/>
                    <a:p>
                      <a:r>
                        <a:rPr lang="ca-ES" dirty="0" smtClean="0"/>
                        <a:t>Altres </a:t>
                      </a:r>
                      <a:endParaRPr lang="es-E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Total</a:t>
                      </a:r>
                      <a:endParaRPr lang="es-ES" dirty="0"/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 Escola Professorat C. </a:t>
                      </a:r>
                      <a:r>
                        <a:rPr lang="ca-ES" sz="12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Bonaire</a:t>
                      </a:r>
                      <a:r>
                        <a:rPr lang="ca-ES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2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110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 Antiga Maternitat 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2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78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es-E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es-ES" sz="1200" b="1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 </a:t>
                      </a:r>
                      <a:r>
                        <a:rPr lang="ca-ES" sz="12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Rectorat C. Bisbe Messeguer</a:t>
                      </a:r>
                      <a:endParaRPr lang="es-ES" sz="1200" b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es-E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a-ES" smtClean="0"/>
              <a:t>26 cruïlles semaforitzades noves</a:t>
            </a:r>
          </a:p>
          <a:p>
            <a:pPr>
              <a:buFont typeface="Wingdings 3" pitchFamily="18" charset="2"/>
              <a:buNone/>
            </a:pPr>
            <a:endParaRPr lang="ca-ES" smtClean="0"/>
          </a:p>
          <a:p>
            <a:r>
              <a:rPr lang="ca-ES" smtClean="0"/>
              <a:t>12 bandes reductores de velocitat</a:t>
            </a:r>
          </a:p>
          <a:p>
            <a:endParaRPr lang="ca-ES" smtClean="0"/>
          </a:p>
          <a:p>
            <a:r>
              <a:rPr lang="ca-ES" smtClean="0"/>
              <a:t>20 nous passos elevats per a vianants</a:t>
            </a:r>
          </a:p>
          <a:p>
            <a:pPr>
              <a:buFont typeface="Wingdings 3" pitchFamily="18" charset="2"/>
              <a:buNone/>
            </a:pPr>
            <a:endParaRPr lang="ca-ES" smtClean="0"/>
          </a:p>
          <a:p>
            <a:r>
              <a:rPr lang="ca-ES" smtClean="0"/>
              <a:t>S’han construït 18 rotondes per canalitzar millor el trànsit de vehicles i com elements moderadors de la velocitat</a:t>
            </a:r>
          </a:p>
        </p:txBody>
      </p:sp>
      <p:pic>
        <p:nvPicPr>
          <p:cNvPr id="29698" name="Picture 3" descr="logo Paeria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549275"/>
            <a:ext cx="14351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9" name="Text Box 4"/>
          <p:cNvSpPr txBox="1">
            <a:spLocks noChangeArrowheads="1"/>
          </p:cNvSpPr>
          <p:nvPr/>
        </p:nvSpPr>
        <p:spPr bwMode="auto">
          <a:xfrm>
            <a:off x="2771775" y="333375"/>
            <a:ext cx="54721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a-ES" sz="2800" b="1">
                <a:solidFill>
                  <a:srgbClr val="0000FF"/>
                </a:solidFill>
              </a:rPr>
              <a:t>Millores seguretat vial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3"/>
          <p:cNvSpPr>
            <a:spLocks noGrp="1"/>
          </p:cNvSpPr>
          <p:nvPr>
            <p:ph type="body" idx="1"/>
          </p:nvPr>
        </p:nvSpPr>
        <p:spPr>
          <a:xfrm>
            <a:off x="468313" y="1844675"/>
            <a:ext cx="8229600" cy="4525963"/>
          </a:xfrm>
        </p:spPr>
        <p:txBody>
          <a:bodyPr/>
          <a:lstStyle/>
          <a:p>
            <a:r>
              <a:rPr lang="ca-ES" smtClean="0"/>
              <a:t>12è any consecutiu que Lleida celebra la Setmana de la Mobilitat Sostenible i Segura</a:t>
            </a:r>
          </a:p>
          <a:p>
            <a:pPr>
              <a:buFont typeface="Wingdings 3" pitchFamily="18" charset="2"/>
              <a:buNone/>
            </a:pPr>
            <a:endParaRPr lang="ca-ES" smtClean="0"/>
          </a:p>
          <a:p>
            <a:r>
              <a:rPr lang="ca-ES" smtClean="0"/>
              <a:t>Lema: “Estalvia benzina, regala aire net”</a:t>
            </a:r>
          </a:p>
          <a:p>
            <a:endParaRPr lang="ca-ES" smtClean="0"/>
          </a:p>
          <a:p>
            <a:r>
              <a:rPr lang="ca-ES" smtClean="0"/>
              <a:t>Promoció de la mobilitat més sostenible: transport públic, bicicleta, caminar, etc.</a:t>
            </a:r>
          </a:p>
        </p:txBody>
      </p:sp>
      <p:pic>
        <p:nvPicPr>
          <p:cNvPr id="15362" name="Picture 4" descr="logo Paeria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549275"/>
            <a:ext cx="14351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2771775" y="549275"/>
            <a:ext cx="54721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a-ES" sz="2800" b="1">
                <a:solidFill>
                  <a:srgbClr val="0000FF"/>
                </a:solidFill>
              </a:rPr>
              <a:t>Setmana de la Mobilitat 2011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ca-ES" sz="2300" smtClean="0"/>
              <a:t>S’han introduït noves regulacions semafòriques per protegir els passos de vianants a les sortides de les rotondes en zones d’especial protecció.</a:t>
            </a:r>
          </a:p>
          <a:p>
            <a:endParaRPr lang="ca-ES" sz="2300" smtClean="0"/>
          </a:p>
          <a:p>
            <a:r>
              <a:rPr lang="ca-ES" sz="2300" smtClean="0"/>
              <a:t>Conversió 17 carrers en sentit únic per facilitar el trànsit de vehicles, reduir els punts d’accidentabilitat i augmentar les places d’estacionament residencial.</a:t>
            </a:r>
          </a:p>
          <a:p>
            <a:endParaRPr lang="ca-ES" sz="2300" smtClean="0"/>
          </a:p>
          <a:p>
            <a:r>
              <a:rPr lang="ca-ES" sz="2300" smtClean="0"/>
              <a:t>Es realitza anualment la campanya de renovació de la senyalització horitzontal i vertical.</a:t>
            </a:r>
          </a:p>
        </p:txBody>
      </p:sp>
      <p:pic>
        <p:nvPicPr>
          <p:cNvPr id="30722" name="Picture 3" descr="logo Paeria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549275"/>
            <a:ext cx="14351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3" name="Text Box 4"/>
          <p:cNvSpPr txBox="1">
            <a:spLocks noChangeArrowheads="1"/>
          </p:cNvSpPr>
          <p:nvPr/>
        </p:nvSpPr>
        <p:spPr bwMode="auto">
          <a:xfrm>
            <a:off x="2771775" y="333375"/>
            <a:ext cx="54721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a-ES" sz="2800" b="1">
                <a:solidFill>
                  <a:srgbClr val="0000FF"/>
                </a:solidFill>
              </a:rPr>
              <a:t>Millores seguretat vial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a-ES" sz="2300" smtClean="0"/>
              <a:t>Construcció d’un total de 27 nous trams de carril bici, suposant això 12,8 km de carril bici. En total, la ciutat compta amb prop de 40 km de carril bici.</a:t>
            </a:r>
          </a:p>
          <a:p>
            <a:pPr>
              <a:buFont typeface="Wingdings 3" pitchFamily="18" charset="2"/>
              <a:buNone/>
            </a:pPr>
            <a:endParaRPr lang="ca-ES" sz="2300" smtClean="0"/>
          </a:p>
          <a:p>
            <a:r>
              <a:rPr lang="ca-ES" sz="2300" smtClean="0"/>
              <a:t>S’han instal·lat 830 separadors de carril bici i s’han instal·lat més de 160 estacionaments de bicicleta</a:t>
            </a:r>
          </a:p>
          <a:p>
            <a:endParaRPr lang="ca-ES" sz="2300" smtClean="0"/>
          </a:p>
          <a:p>
            <a:r>
              <a:rPr lang="ca-ES" sz="2300" smtClean="0"/>
              <a:t>S’ha modificat el reglament de viatgers d’autobusos per poder pujar la bici al bus en aquelles línies on no es pot accedir de forma segura o adequada amb la bicicleta. Es permet pujar la bici a les linies LP i L14.</a:t>
            </a:r>
          </a:p>
          <a:p>
            <a:pPr>
              <a:buFont typeface="Wingdings 3" pitchFamily="18" charset="2"/>
              <a:buNone/>
            </a:pPr>
            <a:endParaRPr lang="ca-ES" sz="2300" smtClean="0"/>
          </a:p>
        </p:txBody>
      </p:sp>
      <p:pic>
        <p:nvPicPr>
          <p:cNvPr id="31746" name="Picture 3" descr="logo Paeria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549275"/>
            <a:ext cx="14351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7" name="Text Box 4"/>
          <p:cNvSpPr txBox="1">
            <a:spLocks noChangeArrowheads="1"/>
          </p:cNvSpPr>
          <p:nvPr/>
        </p:nvSpPr>
        <p:spPr bwMode="auto">
          <a:xfrm>
            <a:off x="2771775" y="333375"/>
            <a:ext cx="54721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a-ES" sz="2800" b="1">
                <a:solidFill>
                  <a:srgbClr val="0000FF"/>
                </a:solidFill>
              </a:rPr>
              <a:t>Millores mobilitat en bicicleta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ca-ES" sz="2600" smtClean="0"/>
          </a:p>
          <a:p>
            <a:pPr>
              <a:lnSpc>
                <a:spcPct val="80000"/>
              </a:lnSpc>
            </a:pPr>
            <a:r>
              <a:rPr lang="ca-ES" sz="2600" smtClean="0"/>
              <a:t>Edició de 3.000 unitats de la guia “A Lleida, belluga’t amb pedals” </a:t>
            </a:r>
          </a:p>
          <a:p>
            <a:pPr>
              <a:lnSpc>
                <a:spcPct val="80000"/>
              </a:lnSpc>
            </a:pPr>
            <a:endParaRPr lang="ca-ES" sz="2600" smtClean="0"/>
          </a:p>
          <a:p>
            <a:pPr>
              <a:lnSpc>
                <a:spcPct val="80000"/>
              </a:lnSpc>
            </a:pPr>
            <a:r>
              <a:rPr lang="ca-ES" sz="2600" smtClean="0"/>
              <a:t>Ampli ventall d’activitats al Centre BTT de Pardinyes</a:t>
            </a:r>
          </a:p>
          <a:p>
            <a:pPr>
              <a:lnSpc>
                <a:spcPct val="80000"/>
              </a:lnSpc>
            </a:pPr>
            <a:endParaRPr lang="ca-ES" sz="2600" smtClean="0"/>
          </a:p>
          <a:p>
            <a:pPr>
              <a:lnSpc>
                <a:spcPct val="80000"/>
              </a:lnSpc>
            </a:pPr>
            <a:r>
              <a:rPr lang="ca-ES" sz="2600" smtClean="0"/>
              <a:t>L’ordenança permet anar en bici en altres zones, com passejos i rambles: en total 29 kilòmetres, a més de tota l’Horta de Lleida.</a:t>
            </a:r>
          </a:p>
          <a:p>
            <a:pPr>
              <a:lnSpc>
                <a:spcPct val="80000"/>
              </a:lnSpc>
            </a:pPr>
            <a:endParaRPr lang="ca-ES" sz="2600" smtClean="0"/>
          </a:p>
          <a:p>
            <a:pPr>
              <a:lnSpc>
                <a:spcPct val="80000"/>
              </a:lnSpc>
              <a:buFont typeface="Wingdings 3" pitchFamily="18" charset="2"/>
              <a:buNone/>
            </a:pPr>
            <a:endParaRPr lang="ca-ES" sz="2100" smtClean="0"/>
          </a:p>
          <a:p>
            <a:pPr>
              <a:lnSpc>
                <a:spcPct val="80000"/>
              </a:lnSpc>
              <a:buFont typeface="Wingdings 3" pitchFamily="18" charset="2"/>
              <a:buNone/>
            </a:pPr>
            <a:r>
              <a:rPr lang="ca-ES" sz="2100" smtClean="0"/>
              <a:t> </a:t>
            </a:r>
          </a:p>
          <a:p>
            <a:pPr>
              <a:lnSpc>
                <a:spcPct val="80000"/>
              </a:lnSpc>
              <a:buFont typeface="Wingdings 3" pitchFamily="18" charset="2"/>
              <a:buNone/>
            </a:pPr>
            <a:endParaRPr lang="ca-ES" sz="2100" smtClean="0"/>
          </a:p>
        </p:txBody>
      </p:sp>
      <p:pic>
        <p:nvPicPr>
          <p:cNvPr id="32770" name="Picture 3" descr="logo Paeria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549275"/>
            <a:ext cx="14351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1" name="Text Box 4"/>
          <p:cNvSpPr txBox="1">
            <a:spLocks noChangeArrowheads="1"/>
          </p:cNvSpPr>
          <p:nvPr/>
        </p:nvSpPr>
        <p:spPr bwMode="auto">
          <a:xfrm>
            <a:off x="2771775" y="333375"/>
            <a:ext cx="54721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a-ES" sz="2800" b="1">
                <a:solidFill>
                  <a:srgbClr val="0000FF"/>
                </a:solidFill>
              </a:rPr>
              <a:t>Millores mobilitat en bicicleta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a-ES" sz="2100" smtClean="0"/>
              <a:t>Instal·lació 5 panells intel·ligents d’aparcament que estaran ubicats a: </a:t>
            </a:r>
            <a:r>
              <a:rPr lang="ca-ES" sz="2300" smtClean="0"/>
              <a:t>Príncep de Viana –Prat de la Riba, Príncep de Viana- Pont Príncep de Viana, Estudi General, Av Garrigues i Rambla Aragó</a:t>
            </a:r>
            <a:r>
              <a:rPr lang="ca-ES" sz="2100" smtClean="0"/>
              <a:t>.</a:t>
            </a:r>
          </a:p>
          <a:p>
            <a:pPr>
              <a:lnSpc>
                <a:spcPct val="90000"/>
              </a:lnSpc>
              <a:buFont typeface="Wingdings 3" pitchFamily="18" charset="2"/>
              <a:buNone/>
            </a:pPr>
            <a:endParaRPr lang="ca-ES" sz="2100" smtClean="0"/>
          </a:p>
          <a:p>
            <a:pPr>
              <a:lnSpc>
                <a:spcPct val="90000"/>
              </a:lnSpc>
            </a:pPr>
            <a:r>
              <a:rPr lang="ca-ES" sz="2100" smtClean="0"/>
              <a:t>Indicaran la quantitat de places que hi ha lliures als pàrquings de Blondel, Sant Joan, Blas Infante i La Parra</a:t>
            </a:r>
          </a:p>
          <a:p>
            <a:pPr>
              <a:lnSpc>
                <a:spcPct val="90000"/>
              </a:lnSpc>
              <a:buFont typeface="Wingdings 3" pitchFamily="18" charset="2"/>
              <a:buNone/>
            </a:pPr>
            <a:endParaRPr lang="ca-ES" sz="2300" smtClean="0"/>
          </a:p>
          <a:p>
            <a:pPr>
              <a:lnSpc>
                <a:spcPct val="90000"/>
              </a:lnSpc>
            </a:pPr>
            <a:r>
              <a:rPr lang="ca-ES" sz="2300" smtClean="0"/>
              <a:t>S’han instal·lat més de 50 noves zones de càrrega i descàrrega</a:t>
            </a:r>
          </a:p>
          <a:p>
            <a:pPr>
              <a:lnSpc>
                <a:spcPct val="90000"/>
              </a:lnSpc>
              <a:buFont typeface="Wingdings 3" pitchFamily="18" charset="2"/>
              <a:buNone/>
            </a:pPr>
            <a:endParaRPr lang="ca-ES" sz="2300" smtClean="0"/>
          </a:p>
          <a:p>
            <a:pPr>
              <a:lnSpc>
                <a:spcPct val="90000"/>
              </a:lnSpc>
            </a:pPr>
            <a:r>
              <a:rPr lang="ca-ES" sz="2300" smtClean="0"/>
              <a:t>S’han habilitat més de 110 places d’estacionament reservat per a motocicleta</a:t>
            </a:r>
          </a:p>
          <a:p>
            <a:pPr>
              <a:lnSpc>
                <a:spcPct val="90000"/>
              </a:lnSpc>
              <a:buFont typeface="Wingdings 3" pitchFamily="18" charset="2"/>
              <a:buNone/>
            </a:pPr>
            <a:endParaRPr lang="ca-ES" sz="2300" smtClean="0"/>
          </a:p>
        </p:txBody>
      </p:sp>
      <p:pic>
        <p:nvPicPr>
          <p:cNvPr id="34818" name="Picture 3" descr="logo Paeria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549275"/>
            <a:ext cx="14351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19" name="Text Box 4"/>
          <p:cNvSpPr txBox="1">
            <a:spLocks noChangeArrowheads="1"/>
          </p:cNvSpPr>
          <p:nvPr/>
        </p:nvSpPr>
        <p:spPr bwMode="auto">
          <a:xfrm>
            <a:off x="2771775" y="333375"/>
            <a:ext cx="57610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a-ES" sz="2800" b="1">
                <a:solidFill>
                  <a:srgbClr val="0000FF"/>
                </a:solidFill>
              </a:rPr>
              <a:t>Millores mobilitat vehicle privat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a-ES" sz="2400" smtClean="0"/>
              <a:t>S’han elaborat 68 propostes d’actuació agrupades en les 9 línies estratègiques que es van fixar en els treballs de l’Agenda 21:</a:t>
            </a:r>
          </a:p>
          <a:p>
            <a:pPr marL="742950" lvl="1" indent="-285750"/>
            <a:r>
              <a:rPr lang="ca-ES" sz="2000" smtClean="0"/>
              <a:t>seguretat viària</a:t>
            </a:r>
          </a:p>
          <a:p>
            <a:pPr marL="742950" lvl="1" indent="-285750"/>
            <a:r>
              <a:rPr lang="ca-ES" sz="2000" smtClean="0"/>
              <a:t>mobilitat a peu</a:t>
            </a:r>
          </a:p>
          <a:p>
            <a:pPr marL="742950" lvl="1" indent="-285750"/>
            <a:r>
              <a:rPr lang="ca-ES" sz="2000" smtClean="0"/>
              <a:t>mobilitat en bicicleta </a:t>
            </a:r>
          </a:p>
          <a:p>
            <a:pPr marL="742950" lvl="1" indent="-285750"/>
            <a:r>
              <a:rPr lang="ca-ES" sz="2000" smtClean="0"/>
              <a:t>mobilitat en transport públic </a:t>
            </a:r>
          </a:p>
          <a:p>
            <a:pPr marL="742950" lvl="1" indent="-285750"/>
            <a:r>
              <a:rPr lang="ca-ES" sz="2000" smtClean="0"/>
              <a:t>distribució de mercaderies </a:t>
            </a:r>
          </a:p>
          <a:p>
            <a:pPr marL="742950" lvl="1" indent="-285750"/>
            <a:r>
              <a:rPr lang="ca-ES" sz="2000" smtClean="0"/>
              <a:t>mobilitat en vehicle privat </a:t>
            </a:r>
          </a:p>
          <a:p>
            <a:pPr marL="742950" lvl="1" indent="-285750"/>
            <a:r>
              <a:rPr lang="ca-ES" sz="2000" smtClean="0"/>
              <a:t>estacionaments </a:t>
            </a:r>
          </a:p>
          <a:p>
            <a:pPr marL="742950" lvl="1" indent="-285750"/>
            <a:r>
              <a:rPr lang="ca-ES" sz="2000" smtClean="0"/>
              <a:t>contaminació atmosfèrica i sonora</a:t>
            </a:r>
          </a:p>
          <a:p>
            <a:pPr marL="742950" lvl="1" indent="-285750"/>
            <a:r>
              <a:rPr lang="ca-ES" sz="2000" smtClean="0"/>
              <a:t>sensibilització</a:t>
            </a:r>
          </a:p>
          <a:p>
            <a:endParaRPr lang="ca-ES" smtClean="0"/>
          </a:p>
        </p:txBody>
      </p:sp>
      <p:pic>
        <p:nvPicPr>
          <p:cNvPr id="35842" name="Picture 3" descr="logo Paeria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549275"/>
            <a:ext cx="14351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3" name="Text Box 4"/>
          <p:cNvSpPr txBox="1">
            <a:spLocks noChangeArrowheads="1"/>
          </p:cNvSpPr>
          <p:nvPr/>
        </p:nvSpPr>
        <p:spPr bwMode="auto">
          <a:xfrm>
            <a:off x="2771775" y="333375"/>
            <a:ext cx="57610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a-ES" sz="2800" b="1">
                <a:solidFill>
                  <a:srgbClr val="0000FF"/>
                </a:solidFill>
              </a:rPr>
              <a:t>Pla de Mobilitat Urbana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Wingdings 3" pitchFamily="18" charset="2"/>
              <a:buNone/>
            </a:pPr>
            <a:endParaRPr lang="ca-ES" sz="2400" smtClean="0"/>
          </a:p>
          <a:p>
            <a:r>
              <a:rPr lang="ca-ES" sz="2400" smtClean="0"/>
              <a:t>S’inicia el període d’exposició pública de les propostes (amb el seu desenvolupament), i de recepció d’altres propostes que es puguin formular, fins al 20 d’octubre.</a:t>
            </a:r>
          </a:p>
          <a:p>
            <a:pPr>
              <a:buFont typeface="Wingdings 3" pitchFamily="18" charset="2"/>
              <a:buNone/>
            </a:pPr>
            <a:endParaRPr lang="ca-ES" sz="2400" smtClean="0"/>
          </a:p>
          <a:p>
            <a:r>
              <a:rPr lang="ca-ES" sz="2400" smtClean="0"/>
              <a:t>S’ha iniciat la redacció dels indicadors de control dels objectius a assolir.</a:t>
            </a:r>
          </a:p>
          <a:p>
            <a:endParaRPr lang="ca-ES" smtClean="0"/>
          </a:p>
        </p:txBody>
      </p:sp>
      <p:pic>
        <p:nvPicPr>
          <p:cNvPr id="36866" name="Picture 3" descr="logo Paeria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549275"/>
            <a:ext cx="14351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7" name="Text Box 4"/>
          <p:cNvSpPr txBox="1">
            <a:spLocks noChangeArrowheads="1"/>
          </p:cNvSpPr>
          <p:nvPr/>
        </p:nvSpPr>
        <p:spPr bwMode="auto">
          <a:xfrm>
            <a:off x="2771775" y="333375"/>
            <a:ext cx="57610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a-ES" sz="2800" b="1">
                <a:solidFill>
                  <a:srgbClr val="0000FF"/>
                </a:solidFill>
              </a:rPr>
              <a:t>Pla de Mobilitat Urbana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Wingdings 3" pitchFamily="18" charset="2"/>
              <a:buNone/>
            </a:pPr>
            <a:endParaRPr lang="ca-ES" sz="2400" smtClean="0"/>
          </a:p>
          <a:p>
            <a:endParaRPr lang="ca-ES" smtClean="0"/>
          </a:p>
        </p:txBody>
      </p:sp>
      <p:pic>
        <p:nvPicPr>
          <p:cNvPr id="48131" name="Picture 3" descr="logo Paeria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549275"/>
            <a:ext cx="14351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2771775" y="333375"/>
            <a:ext cx="57610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a-ES" sz="2800" b="1">
                <a:solidFill>
                  <a:srgbClr val="0000FF"/>
                </a:solidFill>
              </a:rPr>
              <a:t>Programa</a:t>
            </a:r>
          </a:p>
        </p:txBody>
      </p:sp>
      <p:graphicFrame>
        <p:nvGraphicFramePr>
          <p:cNvPr id="48202" name="Group 74"/>
          <p:cNvGraphicFramePr>
            <a:graphicFrameLocks noGrp="1"/>
          </p:cNvGraphicFramePr>
          <p:nvPr/>
        </p:nvGraphicFramePr>
        <p:xfrm>
          <a:off x="684213" y="1397000"/>
          <a:ext cx="8135937" cy="4348481"/>
        </p:xfrm>
        <a:graphic>
          <a:graphicData uri="http://schemas.openxmlformats.org/drawingml/2006/table">
            <a:tbl>
              <a:tblPr/>
              <a:tblGrid>
                <a:gridCol w="2033587"/>
                <a:gridCol w="2035175"/>
                <a:gridCol w="2033588"/>
                <a:gridCol w="2033587"/>
              </a:tblGrid>
              <a:tr h="303213">
                <a:tc>
                  <a:txBody>
                    <a:bodyPr/>
                    <a:lstStyle/>
                    <a:p>
                      <a:pPr marL="1095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Activitat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Data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Hora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ca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Lloc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ca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Caminada Popular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ca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Diumenge 18.09.11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ca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7.30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ca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Sortida:</a:t>
                      </a:r>
                    </a:p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ca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Baluard de la Reina</a:t>
                      </a:r>
                    </a:p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ca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Arribada:</a:t>
                      </a:r>
                    </a:p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ca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Castell de Gardeny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ca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Presentació propostes PMU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ca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Dimecres 21.09.11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ca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18.00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ca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Aula Paulo Freire 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ca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Dia sense cotxes: escola Països Catalans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ca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Dijous 22.09.11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ca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11.30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ca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Escola Països Catalans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ca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Bicicletada Popular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ca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Diumenge 25.09.11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ca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11.00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ca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Sortida i arribada La Mitjana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ca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Lliurament premis 1r Concurs Curtmetratges “Recrea, explica’ns la teva experiència de mobilitat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ca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Dimarts 27.09.11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ca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20.30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ca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Cafè del Teatre de l’Escorxador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r>
              <a:rPr lang="ca-ES" smtClean="0"/>
              <a:t>Reduir ús de vehicle privat</a:t>
            </a:r>
          </a:p>
          <a:p>
            <a:endParaRPr lang="ca-ES" smtClean="0"/>
          </a:p>
          <a:p>
            <a:r>
              <a:rPr lang="ca-ES" smtClean="0"/>
              <a:t>Sensibilitzar la ciutadania sobre els impactes ambientals del transport</a:t>
            </a:r>
          </a:p>
          <a:p>
            <a:pPr>
              <a:buFont typeface="Wingdings 3" pitchFamily="18" charset="2"/>
              <a:buNone/>
            </a:pPr>
            <a:endParaRPr lang="ca-ES" smtClean="0"/>
          </a:p>
          <a:p>
            <a:r>
              <a:rPr lang="ca-ES" smtClean="0"/>
              <a:t>Impulsar l’ús de transports sostenibles</a:t>
            </a:r>
          </a:p>
          <a:p>
            <a:endParaRPr lang="ca-ES" smtClean="0"/>
          </a:p>
          <a:p>
            <a:r>
              <a:rPr lang="ca-ES" smtClean="0"/>
              <a:t>Reflexionar sobre la contaminació atmosfèrica</a:t>
            </a:r>
          </a:p>
        </p:txBody>
      </p:sp>
      <p:pic>
        <p:nvPicPr>
          <p:cNvPr id="16386" name="Picture 4" descr="logo Paeria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549275"/>
            <a:ext cx="14351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2339975" y="549275"/>
            <a:ext cx="5472113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a-ES" sz="2800" b="1">
                <a:solidFill>
                  <a:srgbClr val="0000FF"/>
                </a:solidFill>
              </a:rPr>
              <a:t>Setmana de la Mobilitat 2011. Objectius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r>
              <a:rPr lang="ca-ES" sz="2300" smtClean="0"/>
              <a:t>Millores en el transport públic</a:t>
            </a:r>
          </a:p>
          <a:p>
            <a:pPr>
              <a:buFont typeface="Wingdings 3" pitchFamily="18" charset="2"/>
              <a:buNone/>
            </a:pPr>
            <a:endParaRPr lang="ca-ES" sz="2300" smtClean="0"/>
          </a:p>
          <a:p>
            <a:r>
              <a:rPr lang="ca-ES" sz="2300" smtClean="0"/>
              <a:t>Millores accessibilitat</a:t>
            </a:r>
          </a:p>
          <a:p>
            <a:pPr>
              <a:buFont typeface="Wingdings 3" pitchFamily="18" charset="2"/>
              <a:buNone/>
            </a:pPr>
            <a:endParaRPr lang="ca-ES" sz="2300" smtClean="0"/>
          </a:p>
          <a:p>
            <a:r>
              <a:rPr lang="ca-ES" sz="2300" smtClean="0"/>
              <a:t>Millores mobilitat a peu</a:t>
            </a:r>
          </a:p>
          <a:p>
            <a:pPr>
              <a:buFont typeface="Wingdings 3" pitchFamily="18" charset="2"/>
              <a:buNone/>
            </a:pPr>
            <a:endParaRPr lang="ca-ES" sz="2300" smtClean="0"/>
          </a:p>
          <a:p>
            <a:r>
              <a:rPr lang="ca-ES" sz="2300" smtClean="0"/>
              <a:t>Millores seguretat vial</a:t>
            </a:r>
          </a:p>
          <a:p>
            <a:pPr>
              <a:buFont typeface="Wingdings 3" pitchFamily="18" charset="2"/>
              <a:buNone/>
            </a:pPr>
            <a:endParaRPr lang="ca-ES" sz="2300" smtClean="0"/>
          </a:p>
          <a:p>
            <a:r>
              <a:rPr lang="ca-ES" sz="2300" smtClean="0"/>
              <a:t>Millores mobilitat en bicicleta</a:t>
            </a:r>
          </a:p>
          <a:p>
            <a:pPr>
              <a:buFont typeface="Wingdings 3" pitchFamily="18" charset="2"/>
              <a:buNone/>
            </a:pPr>
            <a:endParaRPr lang="ca-ES" sz="2300" smtClean="0"/>
          </a:p>
          <a:p>
            <a:r>
              <a:rPr lang="ca-ES" sz="2300" smtClean="0"/>
              <a:t>Millores mobilitat vehicle privat</a:t>
            </a:r>
          </a:p>
        </p:txBody>
      </p:sp>
      <p:pic>
        <p:nvPicPr>
          <p:cNvPr id="17410" name="Picture 4" descr="logo Paeria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549275"/>
            <a:ext cx="14351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 Box 4"/>
          <p:cNvSpPr txBox="1">
            <a:spLocks noChangeArrowheads="1"/>
          </p:cNvSpPr>
          <p:nvPr/>
        </p:nvSpPr>
        <p:spPr bwMode="auto">
          <a:xfrm>
            <a:off x="2339975" y="549275"/>
            <a:ext cx="5472113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a-ES" sz="2800" b="1">
                <a:solidFill>
                  <a:srgbClr val="0000FF"/>
                </a:solidFill>
              </a:rPr>
              <a:t>Setmana de la Mobilitat 2011. Balanç últims 4 anys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a-ES" sz="2300" smtClean="0"/>
              <a:t>S’ha incrementat el nombre de viatgers en un 3%</a:t>
            </a:r>
          </a:p>
          <a:p>
            <a:pPr>
              <a:lnSpc>
                <a:spcPct val="90000"/>
              </a:lnSpc>
              <a:buFont typeface="Wingdings 3" pitchFamily="18" charset="2"/>
              <a:buNone/>
            </a:pPr>
            <a:endParaRPr lang="ca-ES" sz="2300" smtClean="0"/>
          </a:p>
          <a:p>
            <a:pPr>
              <a:lnSpc>
                <a:spcPct val="90000"/>
              </a:lnSpc>
            </a:pPr>
            <a:r>
              <a:rPr lang="ca-ES" sz="2300" smtClean="0"/>
              <a:t>Creació 2 línies noves (L17 i L18) i s’han redissenyat 2 línies més (L11 i L19, antigues L11 i LCC).</a:t>
            </a:r>
          </a:p>
          <a:p>
            <a:pPr>
              <a:lnSpc>
                <a:spcPct val="90000"/>
              </a:lnSpc>
              <a:buFont typeface="Wingdings 3" pitchFamily="18" charset="2"/>
              <a:buNone/>
            </a:pPr>
            <a:endParaRPr lang="ca-ES" sz="2300" smtClean="0"/>
          </a:p>
          <a:p>
            <a:pPr>
              <a:lnSpc>
                <a:spcPct val="90000"/>
              </a:lnSpc>
            </a:pPr>
            <a:r>
              <a:rPr lang="ca-ES" sz="2300" smtClean="0"/>
              <a:t>S’han reformat 4 línies (L3, L4, L7 i L10)</a:t>
            </a:r>
          </a:p>
          <a:p>
            <a:pPr>
              <a:lnSpc>
                <a:spcPct val="90000"/>
              </a:lnSpc>
              <a:buFont typeface="Wingdings 3" pitchFamily="18" charset="2"/>
              <a:buNone/>
            </a:pPr>
            <a:endParaRPr lang="ca-ES" sz="2300" smtClean="0"/>
          </a:p>
          <a:p>
            <a:pPr>
              <a:lnSpc>
                <a:spcPct val="90000"/>
              </a:lnSpc>
            </a:pPr>
            <a:r>
              <a:rPr lang="ca-ES" sz="2300" smtClean="0"/>
              <a:t>S’ha incrementat les freqüències en hora punta a les línies L5, L10 i L11</a:t>
            </a:r>
          </a:p>
          <a:p>
            <a:pPr>
              <a:lnSpc>
                <a:spcPct val="90000"/>
              </a:lnSpc>
              <a:buFont typeface="Wingdings 3" pitchFamily="18" charset="2"/>
              <a:buNone/>
            </a:pPr>
            <a:endParaRPr lang="ca-ES" sz="2300" smtClean="0"/>
          </a:p>
          <a:p>
            <a:pPr>
              <a:lnSpc>
                <a:spcPct val="90000"/>
              </a:lnSpc>
            </a:pPr>
            <a:r>
              <a:rPr lang="ca-ES" sz="2300" smtClean="0"/>
              <a:t>S’ha renovat gairebé tota la flota d’autobusos, arribant al 95% de la flota adaptada. </a:t>
            </a:r>
          </a:p>
        </p:txBody>
      </p:sp>
      <p:pic>
        <p:nvPicPr>
          <p:cNvPr id="18434" name="Picture 3" descr="logo Paeria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549275"/>
            <a:ext cx="14351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Text Box 4"/>
          <p:cNvSpPr txBox="1">
            <a:spLocks noChangeArrowheads="1"/>
          </p:cNvSpPr>
          <p:nvPr/>
        </p:nvSpPr>
        <p:spPr bwMode="auto">
          <a:xfrm>
            <a:off x="2771775" y="549275"/>
            <a:ext cx="54721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a-ES" sz="2800" b="1">
                <a:solidFill>
                  <a:srgbClr val="0000FF"/>
                </a:solidFill>
              </a:rPr>
              <a:t>Millores en el transport públic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a-ES" sz="2300" smtClean="0"/>
              <a:t>Implantació targeta T-Jove Escolar i la T-12 amb 500.000 viatges en 2 anys</a:t>
            </a:r>
          </a:p>
          <a:p>
            <a:pPr>
              <a:lnSpc>
                <a:spcPct val="90000"/>
              </a:lnSpc>
              <a:buFont typeface="Wingdings 3" pitchFamily="18" charset="2"/>
              <a:buNone/>
            </a:pPr>
            <a:endParaRPr lang="ca-ES" sz="2300" smtClean="0"/>
          </a:p>
          <a:p>
            <a:pPr>
              <a:lnSpc>
                <a:spcPct val="90000"/>
              </a:lnSpc>
            </a:pPr>
            <a:r>
              <a:rPr lang="ca-ES" sz="2300" smtClean="0"/>
              <a:t>Incorporació de la informació de les parades a bord.</a:t>
            </a:r>
          </a:p>
          <a:p>
            <a:pPr>
              <a:lnSpc>
                <a:spcPct val="90000"/>
              </a:lnSpc>
            </a:pPr>
            <a:endParaRPr lang="ca-ES" sz="2300" smtClean="0"/>
          </a:p>
          <a:p>
            <a:pPr>
              <a:lnSpc>
                <a:spcPct val="90000"/>
              </a:lnSpc>
            </a:pPr>
            <a:r>
              <a:rPr lang="ca-ES" sz="2300" smtClean="0"/>
              <a:t>Instal·lació 7 pantalles d’informació a l’usuari</a:t>
            </a:r>
          </a:p>
          <a:p>
            <a:pPr>
              <a:lnSpc>
                <a:spcPct val="90000"/>
              </a:lnSpc>
              <a:buFont typeface="Wingdings 3" pitchFamily="18" charset="2"/>
              <a:buNone/>
            </a:pPr>
            <a:endParaRPr lang="ca-ES" sz="2300" smtClean="0"/>
          </a:p>
          <a:p>
            <a:pPr>
              <a:lnSpc>
                <a:spcPct val="90000"/>
              </a:lnSpc>
            </a:pPr>
            <a:r>
              <a:rPr lang="ca-ES" sz="2300" smtClean="0"/>
              <a:t>Aplicació per a mòbils LleidaBUS que permet conèixer les parades més properes i el temps d’espera: 12.204 consultes des de la seva posada en funcionament el passat mes de març, xifra que suposa una mitjana d'unes 90 consultes per dia </a:t>
            </a:r>
          </a:p>
          <a:p>
            <a:pPr>
              <a:lnSpc>
                <a:spcPct val="90000"/>
              </a:lnSpc>
            </a:pPr>
            <a:endParaRPr lang="ca-ES" sz="2300" smtClean="0"/>
          </a:p>
        </p:txBody>
      </p:sp>
      <p:pic>
        <p:nvPicPr>
          <p:cNvPr id="19458" name="Picture 3" descr="logo Paeria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549275"/>
            <a:ext cx="14351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Text Box 4"/>
          <p:cNvSpPr txBox="1">
            <a:spLocks noChangeArrowheads="1"/>
          </p:cNvSpPr>
          <p:nvPr/>
        </p:nvSpPr>
        <p:spPr bwMode="auto">
          <a:xfrm>
            <a:off x="2771775" y="549275"/>
            <a:ext cx="54721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a-ES" sz="2800" b="1">
                <a:solidFill>
                  <a:srgbClr val="0000FF"/>
                </a:solidFill>
              </a:rPr>
              <a:t>Millores en el transport públic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smtClean="0"/>
          </a:p>
          <a:p>
            <a:r>
              <a:rPr lang="ca-ES" smtClean="0"/>
              <a:t>Millora de l’accessibilitat a 41 parades amb la instal·lació de plataformes, l’ampliació de voreres o la supressió de l’estacionament.</a:t>
            </a:r>
          </a:p>
          <a:p>
            <a:pPr>
              <a:buFont typeface="Wingdings 3" pitchFamily="18" charset="2"/>
              <a:buNone/>
            </a:pPr>
            <a:endParaRPr lang="ca-ES" smtClean="0"/>
          </a:p>
          <a:p>
            <a:r>
              <a:rPr lang="ca-ES" smtClean="0"/>
              <a:t>Creació de 30 parades noves que milloren la cobertura de la xarxa de transport públic.</a:t>
            </a:r>
          </a:p>
          <a:p>
            <a:endParaRPr lang="ca-ES" smtClean="0"/>
          </a:p>
          <a:p>
            <a:r>
              <a:rPr lang="ca-ES" smtClean="0"/>
              <a:t>Instal·lació 4 marquesines noves i 26 bancs a les parades</a:t>
            </a:r>
          </a:p>
        </p:txBody>
      </p:sp>
      <p:pic>
        <p:nvPicPr>
          <p:cNvPr id="20482" name="Picture 3" descr="logo Paeria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549275"/>
            <a:ext cx="14351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Text Box 4"/>
          <p:cNvSpPr txBox="1">
            <a:spLocks noChangeArrowheads="1"/>
          </p:cNvSpPr>
          <p:nvPr/>
        </p:nvSpPr>
        <p:spPr bwMode="auto">
          <a:xfrm>
            <a:off x="2771775" y="549275"/>
            <a:ext cx="54721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a-ES" sz="2800" b="1">
                <a:solidFill>
                  <a:srgbClr val="0000FF"/>
                </a:solidFill>
              </a:rPr>
              <a:t>Millores en el transport públic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ca-ES" smtClean="0"/>
              <a:t>Carril bus tram de Prat de la Riba, amb semàfors preferents per al transport públic.</a:t>
            </a:r>
          </a:p>
          <a:p>
            <a:pPr>
              <a:buFont typeface="Wingdings 3" pitchFamily="18" charset="2"/>
              <a:buNone/>
            </a:pPr>
            <a:endParaRPr lang="ca-ES" smtClean="0"/>
          </a:p>
          <a:p>
            <a:r>
              <a:rPr lang="ca-ES" smtClean="0"/>
              <a:t>S’han desdoblat les parades de Ricard Vinyes i Estació de RENFE 2 per agilitzar la càrrega i descàrrega de viatgers.</a:t>
            </a:r>
          </a:p>
          <a:p>
            <a:pPr>
              <a:buFont typeface="Wingdings 3" pitchFamily="18" charset="2"/>
              <a:buNone/>
            </a:pPr>
            <a:endParaRPr lang="ca-ES" smtClean="0"/>
          </a:p>
          <a:p>
            <a:r>
              <a:rPr lang="ca-ES" smtClean="0"/>
              <a:t>Senyalització de les parades que els busos interurbans realitzen en parades dels busos urbans per facilitar la intermodalitat.</a:t>
            </a:r>
          </a:p>
          <a:p>
            <a:endParaRPr lang="ca-ES" smtClean="0"/>
          </a:p>
        </p:txBody>
      </p:sp>
      <p:pic>
        <p:nvPicPr>
          <p:cNvPr id="21506" name="Picture 3" descr="logo Paeria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549275"/>
            <a:ext cx="14351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2771775" y="549275"/>
            <a:ext cx="54721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a-ES" sz="2800" b="1">
                <a:solidFill>
                  <a:srgbClr val="0000FF"/>
                </a:solidFill>
              </a:rPr>
              <a:t>Millores en el transport públic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ca-ES" smtClean="0"/>
          </a:p>
          <a:p>
            <a:r>
              <a:rPr lang="ca-ES" smtClean="0"/>
              <a:t>Es treballa amb l’ATM en la integració del bus nocturn a la ciutat.</a:t>
            </a:r>
          </a:p>
          <a:p>
            <a:pPr>
              <a:buFont typeface="Wingdings 3" pitchFamily="18" charset="2"/>
              <a:buNone/>
            </a:pPr>
            <a:endParaRPr lang="ca-ES" smtClean="0"/>
          </a:p>
          <a:p>
            <a:r>
              <a:rPr lang="ca-ES" smtClean="0"/>
              <a:t>S’ha implantat el sistema de recàrrega de targetes per internet.</a:t>
            </a:r>
          </a:p>
          <a:p>
            <a:endParaRPr lang="ca-ES" smtClean="0"/>
          </a:p>
          <a:p>
            <a:r>
              <a:rPr lang="ca-ES" smtClean="0"/>
              <a:t>Properament s’implantarà el sistema d’informació de pas per parada als mòbils.</a:t>
            </a:r>
          </a:p>
          <a:p>
            <a:endParaRPr lang="ca-ES" smtClean="0"/>
          </a:p>
          <a:p>
            <a:endParaRPr lang="ca-ES" smtClean="0"/>
          </a:p>
        </p:txBody>
      </p:sp>
      <p:pic>
        <p:nvPicPr>
          <p:cNvPr id="22530" name="Picture 3" descr="logo Paeria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549275"/>
            <a:ext cx="14351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1" name="Text Box 4"/>
          <p:cNvSpPr txBox="1">
            <a:spLocks noChangeArrowheads="1"/>
          </p:cNvSpPr>
          <p:nvPr/>
        </p:nvSpPr>
        <p:spPr bwMode="auto">
          <a:xfrm>
            <a:off x="2771775" y="549275"/>
            <a:ext cx="54721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a-ES" sz="2800" b="1">
                <a:solidFill>
                  <a:srgbClr val="0000FF"/>
                </a:solidFill>
              </a:rPr>
              <a:t>Millores en el transport públic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etmana de la Mobilitat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urrenci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urrenci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urrenci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urrenci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Setmana de la Mobilitat</Template>
  <TotalTime>17</TotalTime>
  <Words>1461</Words>
  <Application>Microsoft Office PowerPoint</Application>
  <PresentationFormat>Presentación en pantalla (4:3)</PresentationFormat>
  <Paragraphs>255</Paragraphs>
  <Slides>26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27" baseType="lpstr">
      <vt:lpstr>Setmana de la Mobilitat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</vt:vector>
  </TitlesOfParts>
  <Company>Ajuntament de Lleida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subject/>
  <dc:creator>ccabezas</dc:creator>
  <cp:keywords/>
  <dc:description/>
  <cp:lastModifiedBy>ccabezas</cp:lastModifiedBy>
  <cp:revision>5</cp:revision>
  <dcterms:created xsi:type="dcterms:W3CDTF">2011-09-14T07:52:22Z</dcterms:created>
  <dcterms:modified xsi:type="dcterms:W3CDTF">2011-09-14T08:10:08Z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TC020145709991</vt:lpwstr>
  </property>
</Properties>
</file>