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 SELECTIVA'!$B$1</c:f>
              <c:strCache>
                <c:ptCount val="1"/>
                <c:pt idx="0">
                  <c:v>RSU Totals</c:v>
                </c:pt>
              </c:strCache>
            </c:strRef>
          </c:tx>
          <c:invertIfNegative val="0"/>
          <c:cat>
            <c:numRef>
              <c:f>'GRAFICA SELECTIVA'!$A$3:$A$23</c:f>
              <c:numCache>
                <c:formatCode>Estándar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 formatCode="0">
                  <c:v>2010</c:v>
                </c:pt>
              </c:numCache>
            </c:numRef>
          </c:cat>
          <c:val>
            <c:numRef>
              <c:f>'GRAFICA SELECTIVA'!$B$3:$B$23</c:f>
              <c:numCache>
                <c:formatCode>#.##0</c:formatCode>
                <c:ptCount val="21"/>
                <c:pt idx="0">
                  <c:v>41146310</c:v>
                </c:pt>
                <c:pt idx="1">
                  <c:v>41802340</c:v>
                </c:pt>
                <c:pt idx="2">
                  <c:v>44677640</c:v>
                </c:pt>
                <c:pt idx="3">
                  <c:v>45025630</c:v>
                </c:pt>
                <c:pt idx="4">
                  <c:v>45057720</c:v>
                </c:pt>
                <c:pt idx="5">
                  <c:v>45779485</c:v>
                </c:pt>
                <c:pt idx="6">
                  <c:v>48697217</c:v>
                </c:pt>
                <c:pt idx="7">
                  <c:v>50144898</c:v>
                </c:pt>
                <c:pt idx="8">
                  <c:v>51410757</c:v>
                </c:pt>
                <c:pt idx="9">
                  <c:v>53293312</c:v>
                </c:pt>
                <c:pt idx="10">
                  <c:v>53912706</c:v>
                </c:pt>
                <c:pt idx="11">
                  <c:v>54914260</c:v>
                </c:pt>
                <c:pt idx="12">
                  <c:v>57573296</c:v>
                </c:pt>
                <c:pt idx="13">
                  <c:v>59987950</c:v>
                </c:pt>
                <c:pt idx="14">
                  <c:v>61838009</c:v>
                </c:pt>
                <c:pt idx="15">
                  <c:v>62991411</c:v>
                </c:pt>
                <c:pt idx="16">
                  <c:v>63121164</c:v>
                </c:pt>
                <c:pt idx="17">
                  <c:v>63035656</c:v>
                </c:pt>
                <c:pt idx="18">
                  <c:v>62144165</c:v>
                </c:pt>
                <c:pt idx="19">
                  <c:v>59719164</c:v>
                </c:pt>
                <c:pt idx="20">
                  <c:v>58278040</c:v>
                </c:pt>
              </c:numCache>
            </c:numRef>
          </c:val>
        </c:ser>
        <c:ser>
          <c:idx val="1"/>
          <c:order val="1"/>
          <c:tx>
            <c:strRef>
              <c:f>'GRAFICA SELECTIVA'!$C$1</c:f>
              <c:strCache>
                <c:ptCount val="1"/>
                <c:pt idx="0">
                  <c:v>Fracció Resta</c:v>
                </c:pt>
              </c:strCache>
            </c:strRef>
          </c:tx>
          <c:invertIfNegative val="0"/>
          <c:val>
            <c:numRef>
              <c:f>'GRAFICA SELECTIVA'!$C$3:$C$23</c:f>
              <c:numCache>
                <c:formatCode>#.##0</c:formatCode>
                <c:ptCount val="21"/>
                <c:pt idx="0">
                  <c:v>41075000</c:v>
                </c:pt>
                <c:pt idx="1">
                  <c:v>41631000</c:v>
                </c:pt>
                <c:pt idx="2">
                  <c:v>44451000</c:v>
                </c:pt>
                <c:pt idx="3">
                  <c:v>44596000</c:v>
                </c:pt>
                <c:pt idx="4">
                  <c:v>44454000</c:v>
                </c:pt>
                <c:pt idx="5">
                  <c:v>44914000</c:v>
                </c:pt>
                <c:pt idx="6">
                  <c:v>47358217</c:v>
                </c:pt>
                <c:pt idx="7">
                  <c:v>48677898</c:v>
                </c:pt>
                <c:pt idx="8">
                  <c:v>49604757</c:v>
                </c:pt>
                <c:pt idx="9">
                  <c:v>50611312</c:v>
                </c:pt>
                <c:pt idx="10">
                  <c:v>49337106</c:v>
                </c:pt>
                <c:pt idx="11">
                  <c:v>49916000</c:v>
                </c:pt>
                <c:pt idx="12">
                  <c:v>51964220</c:v>
                </c:pt>
                <c:pt idx="13">
                  <c:v>53686550</c:v>
                </c:pt>
                <c:pt idx="14">
                  <c:v>54862819</c:v>
                </c:pt>
                <c:pt idx="15">
                  <c:v>54612641</c:v>
                </c:pt>
                <c:pt idx="16">
                  <c:v>52574050</c:v>
                </c:pt>
                <c:pt idx="17">
                  <c:v>48197610</c:v>
                </c:pt>
                <c:pt idx="18">
                  <c:v>47074000</c:v>
                </c:pt>
                <c:pt idx="19">
                  <c:v>45287706</c:v>
                </c:pt>
                <c:pt idx="20">
                  <c:v>43942220</c:v>
                </c:pt>
              </c:numCache>
            </c:numRef>
          </c:val>
        </c:ser>
        <c:ser>
          <c:idx val="2"/>
          <c:order val="2"/>
          <c:tx>
            <c:strRef>
              <c:f>'GRAFICA SELECTIVA'!$F$1</c:f>
              <c:strCache>
                <c:ptCount val="1"/>
                <c:pt idx="0">
                  <c:v>Total selectiva</c:v>
                </c:pt>
              </c:strCache>
            </c:strRef>
          </c:tx>
          <c:invertIfNegative val="0"/>
          <c:val>
            <c:numRef>
              <c:f>'GRAFICA SELECTIVA'!$F$3:$F$23</c:f>
              <c:numCache>
                <c:formatCode>#.##0</c:formatCode>
                <c:ptCount val="21"/>
                <c:pt idx="0">
                  <c:v>71310</c:v>
                </c:pt>
                <c:pt idx="1">
                  <c:v>171340</c:v>
                </c:pt>
                <c:pt idx="2">
                  <c:v>226640</c:v>
                </c:pt>
                <c:pt idx="3">
                  <c:v>429630</c:v>
                </c:pt>
                <c:pt idx="4">
                  <c:v>603720</c:v>
                </c:pt>
                <c:pt idx="5">
                  <c:v>865485</c:v>
                </c:pt>
                <c:pt idx="6">
                  <c:v>1337600</c:v>
                </c:pt>
                <c:pt idx="7">
                  <c:v>1467444</c:v>
                </c:pt>
                <c:pt idx="8">
                  <c:v>1805990</c:v>
                </c:pt>
                <c:pt idx="9">
                  <c:v>2679124</c:v>
                </c:pt>
                <c:pt idx="10">
                  <c:v>4575600</c:v>
                </c:pt>
                <c:pt idx="11">
                  <c:v>4998260</c:v>
                </c:pt>
                <c:pt idx="12">
                  <c:v>5609076</c:v>
                </c:pt>
                <c:pt idx="13">
                  <c:v>6301400</c:v>
                </c:pt>
                <c:pt idx="14">
                  <c:v>6975190</c:v>
                </c:pt>
                <c:pt idx="15">
                  <c:v>8378770</c:v>
                </c:pt>
                <c:pt idx="16">
                  <c:v>10547114</c:v>
                </c:pt>
                <c:pt idx="17">
                  <c:v>14838046</c:v>
                </c:pt>
                <c:pt idx="18">
                  <c:v>15070165</c:v>
                </c:pt>
                <c:pt idx="19">
                  <c:v>14431458</c:v>
                </c:pt>
                <c:pt idx="20">
                  <c:v>14335820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25024"/>
        <c:axId val="208226560"/>
      </c:barChart>
      <c:catAx>
        <c:axId val="208225024"/>
        <c:scaling>
          <c:orientation val="minMax"/>
        </c:scaling>
        <c:delete val="0"/>
        <c:axPos val="b"/>
        <c:numFmt formatCode="Estándar" sourceLinked="1"/>
        <c:majorTickMark val="out"/>
        <c:minorTickMark val="none"/>
        <c:tickLblPos val="nextTo"/>
        <c:crossAx val="208226560"/>
        <c:crosses val="autoZero"/>
        <c:auto val="1"/>
        <c:lblAlgn val="ctr"/>
        <c:lblOffset val="100"/>
        <c:noMultiLvlLbl val="0"/>
      </c:catAx>
      <c:valAx>
        <c:axId val="208226560"/>
        <c:scaling>
          <c:orientation val="minMax"/>
        </c:scaling>
        <c:delete val="0"/>
        <c:axPos val="l"/>
        <c:majorGridlines/>
        <c:numFmt formatCode="#.##0" sourceLinked="1"/>
        <c:majorTickMark val="out"/>
        <c:minorTickMark val="none"/>
        <c:tickLblPos val="nextTo"/>
        <c:crossAx val="20822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0.10575</cdr:x>
      <cdr:y>0.20307</cdr:y>
    </cdr:from>
    <cdr:to>
      <cdr:x>0.85369</cdr:x>
      <cdr:y>0.91696</cdr:y>
    </cdr:to>
    <cdr:grpSp>
      <cdr:nvGrpSpPr>
        <cdr:cNvPr id="19" name="18 Grupo"/>
        <cdr:cNvGrpSpPr/>
      </cdr:nvGrpSpPr>
      <cdr:grpSpPr>
        <a:xfrm xmlns:a="http://schemas.openxmlformats.org/drawingml/2006/main">
          <a:off x="871289" y="862751"/>
          <a:ext cx="6162675" cy="3032949"/>
          <a:chOff x="871289" y="862751"/>
          <a:chExt cx="6162675" cy="3032949"/>
        </a:xfrm>
      </cdr:grpSpPr>
      <cdr:sp macro="" textlink="">
        <cdr:nvSpPr>
          <cdr:cNvPr id="17" name="16 Forma libre"/>
          <cdr:cNvSpPr/>
        </cdr:nvSpPr>
        <cdr:spPr>
          <a:xfrm xmlns:a="http://schemas.openxmlformats.org/drawingml/2006/main">
            <a:off x="1566614" y="2943200"/>
            <a:ext cx="5467350" cy="952500"/>
          </a:xfrm>
          <a:custGeom xmlns:a="http://schemas.openxmlformats.org/drawingml/2006/main">
            <a:avLst/>
            <a:gdLst>
              <a:gd name="connsiteX0" fmla="*/ 0 w 5467350"/>
              <a:gd name="connsiteY0" fmla="*/ 952500 h 952500"/>
              <a:gd name="connsiteX1" fmla="*/ 2276475 w 5467350"/>
              <a:gd name="connsiteY1" fmla="*/ 742950 h 952500"/>
              <a:gd name="connsiteX2" fmla="*/ 3981450 w 5467350"/>
              <a:gd name="connsiteY2" fmla="*/ 438150 h 952500"/>
              <a:gd name="connsiteX3" fmla="*/ 4476750 w 5467350"/>
              <a:gd name="connsiteY3" fmla="*/ 57150 h 952500"/>
              <a:gd name="connsiteX4" fmla="*/ 5467350 w 546735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7350" h="952500">
                <a:moveTo>
                  <a:pt x="0" y="952500"/>
                </a:moveTo>
                <a:cubicBezTo>
                  <a:pt x="806450" y="890587"/>
                  <a:pt x="1612900" y="828675"/>
                  <a:pt x="2276475" y="742950"/>
                </a:cubicBezTo>
                <a:cubicBezTo>
                  <a:pt x="2940050" y="657225"/>
                  <a:pt x="3614738" y="552450"/>
                  <a:pt x="3981450" y="438150"/>
                </a:cubicBezTo>
                <a:cubicBezTo>
                  <a:pt x="4348163" y="323850"/>
                  <a:pt x="4229100" y="130175"/>
                  <a:pt x="4476750" y="57150"/>
                </a:cubicBezTo>
                <a:cubicBezTo>
                  <a:pt x="4724400" y="-15875"/>
                  <a:pt x="5310188" y="14287"/>
                  <a:pt x="5467350" y="0"/>
                </a:cubicBezTo>
              </a:path>
            </a:pathLst>
          </a:custGeom>
          <a:noFill xmlns:a="http://schemas.openxmlformats.org/drawingml/2006/main"/>
          <a:ln xmlns:a="http://schemas.openxmlformats.org/drawingml/2006/main">
            <a:solidFill>
              <a:schemeClr val="accent3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ca-ES"/>
          </a:p>
        </cdr:txBody>
      </cdr:sp>
      <cdr:sp macro="" textlink="">
        <cdr:nvSpPr>
          <cdr:cNvPr id="18" name="17 Forma libre"/>
          <cdr:cNvSpPr/>
        </cdr:nvSpPr>
        <cdr:spPr>
          <a:xfrm xmlns:a="http://schemas.openxmlformats.org/drawingml/2006/main">
            <a:off x="871289" y="862751"/>
            <a:ext cx="6086475" cy="823149"/>
          </a:xfrm>
          <a:custGeom xmlns:a="http://schemas.openxmlformats.org/drawingml/2006/main">
            <a:avLst/>
            <a:gdLst>
              <a:gd name="connsiteX0" fmla="*/ 0 w 6086475"/>
              <a:gd name="connsiteY0" fmla="*/ 823149 h 823149"/>
              <a:gd name="connsiteX1" fmla="*/ 1847850 w 6086475"/>
              <a:gd name="connsiteY1" fmla="*/ 499299 h 823149"/>
              <a:gd name="connsiteX2" fmla="*/ 2981325 w 6086475"/>
              <a:gd name="connsiteY2" fmla="*/ 213549 h 823149"/>
              <a:gd name="connsiteX3" fmla="*/ 4229100 w 6086475"/>
              <a:gd name="connsiteY3" fmla="*/ 42099 h 823149"/>
              <a:gd name="connsiteX4" fmla="*/ 4791075 w 6086475"/>
              <a:gd name="connsiteY4" fmla="*/ 51624 h 823149"/>
              <a:gd name="connsiteX5" fmla="*/ 6086475 w 6086475"/>
              <a:gd name="connsiteY5" fmla="*/ 604074 h 82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475" h="823149">
                <a:moveTo>
                  <a:pt x="0" y="823149"/>
                </a:moveTo>
                <a:cubicBezTo>
                  <a:pt x="675481" y="712024"/>
                  <a:pt x="1350963" y="600899"/>
                  <a:pt x="1847850" y="499299"/>
                </a:cubicBezTo>
                <a:cubicBezTo>
                  <a:pt x="2344737" y="397699"/>
                  <a:pt x="2584450" y="289749"/>
                  <a:pt x="2981325" y="213549"/>
                </a:cubicBezTo>
                <a:cubicBezTo>
                  <a:pt x="3378200" y="137349"/>
                  <a:pt x="3927475" y="69086"/>
                  <a:pt x="4229100" y="42099"/>
                </a:cubicBezTo>
                <a:cubicBezTo>
                  <a:pt x="4530725" y="15112"/>
                  <a:pt x="4481513" y="-42038"/>
                  <a:pt x="4791075" y="51624"/>
                </a:cubicBezTo>
                <a:cubicBezTo>
                  <a:pt x="5100637" y="145286"/>
                  <a:pt x="5853113" y="500887"/>
                  <a:pt x="6086475" y="604074"/>
                </a:cubicBezTo>
              </a:path>
            </a:pathLst>
          </a:custGeom>
          <a:noFill xmlns:a="http://schemas.openxmlformats.org/drawingml/2006/main"/>
          <a:ln xmlns:a="http://schemas.openxmlformats.org/drawingml/2006/main">
            <a:solidFill>
              <a:schemeClr val="accent2">
                <a:lumMod val="7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ca-ES"/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83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80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83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62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8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13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32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08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10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49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32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4CC-136C-405A-A7BE-87F9FF8D36C3}" type="datetimeFigureOut">
              <a:rPr lang="es-ES" smtClean="0"/>
              <a:t>07/10/2011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60C1-2F7C-4C92-9A0C-92870C9453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18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Campanya per a la promoció de la recollida selectiva a Lleida:</a:t>
            </a:r>
            <a:br>
              <a:rPr lang="ca-ES" dirty="0" smtClean="0"/>
            </a:br>
            <a:r>
              <a:rPr lang="ca-ES" dirty="0" smtClean="0"/>
              <a:t>“Em Sento </a:t>
            </a:r>
            <a:r>
              <a:rPr lang="ca-ES" dirty="0" err="1" smtClean="0"/>
              <a:t>Fri</a:t>
            </a:r>
            <a:r>
              <a:rPr lang="ca-ES" dirty="0" smtClean="0"/>
              <a:t>”</a:t>
            </a:r>
            <a:r>
              <a:rPr lang="ca-ES" dirty="0" smtClean="0"/>
              <a:t/>
            </a:r>
            <a:br>
              <a:rPr lang="ca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78867" y="3284984"/>
            <a:ext cx="6984776" cy="894606"/>
          </a:xfrm>
        </p:spPr>
        <p:txBody>
          <a:bodyPr>
            <a:normAutofit/>
          </a:bodyPr>
          <a:lstStyle/>
          <a:p>
            <a:r>
              <a:rPr lang="ca-ES" sz="2800" dirty="0" smtClean="0"/>
              <a:t>DEL </a:t>
            </a:r>
            <a:r>
              <a:rPr lang="ca-ES" sz="2800" dirty="0" smtClean="0"/>
              <a:t>4 D’OCTUBRE </a:t>
            </a:r>
            <a:r>
              <a:rPr lang="ca-ES" sz="2800" dirty="0" smtClean="0"/>
              <a:t> AL </a:t>
            </a:r>
            <a:r>
              <a:rPr lang="ca-ES" sz="2800" dirty="0" smtClean="0"/>
              <a:t>16 DE GENER</a:t>
            </a:r>
            <a:endParaRPr lang="es-ES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22" y="4536529"/>
            <a:ext cx="2717363" cy="13595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36529"/>
            <a:ext cx="1994015" cy="13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a-ES" sz="3600" b="1" spc="300" dirty="0" smtClean="0">
                <a:solidFill>
                  <a:srgbClr val="FF0000"/>
                </a:solidFill>
              </a:rPr>
              <a:t>Objectius</a:t>
            </a:r>
            <a:r>
              <a:rPr lang="ca-ES" dirty="0" smtClean="0"/>
              <a:t>: </a:t>
            </a:r>
            <a:r>
              <a:rPr lang="ca-ES" sz="2800" dirty="0" smtClean="0"/>
              <a:t>REFORÇAR I MILLORAR LA RECOLLIDA SELECTIVA A LLEIDA</a:t>
            </a:r>
          </a:p>
          <a:p>
            <a:pPr algn="ctr"/>
            <a:endParaRPr lang="ca-ES" sz="2800" dirty="0" smtClean="0"/>
          </a:p>
          <a:p>
            <a:pPr algn="ctr"/>
            <a:r>
              <a:rPr lang="ca-ES" sz="3600" b="1" spc="300" dirty="0" smtClean="0">
                <a:solidFill>
                  <a:srgbClr val="FF0000"/>
                </a:solidFill>
              </a:rPr>
              <a:t>El lema </a:t>
            </a:r>
            <a:r>
              <a:rPr lang="ca-ES" sz="3600" b="1" spc="300" dirty="0">
                <a:solidFill>
                  <a:srgbClr val="FF0000"/>
                </a:solidFill>
              </a:rPr>
              <a:t>“em sento </a:t>
            </a:r>
            <a:r>
              <a:rPr lang="ca-ES" sz="3600" b="1" spc="300" dirty="0" err="1">
                <a:solidFill>
                  <a:srgbClr val="FF0000"/>
                </a:solidFill>
              </a:rPr>
              <a:t>fri</a:t>
            </a:r>
            <a:r>
              <a:rPr lang="ca-ES" sz="3600" b="1" spc="300" dirty="0" smtClean="0">
                <a:solidFill>
                  <a:srgbClr val="FF0000"/>
                </a:solidFill>
              </a:rPr>
              <a:t>”:</a:t>
            </a:r>
            <a:r>
              <a:rPr lang="ca-ES" sz="2800" dirty="0" smtClean="0"/>
              <a:t>PRETÉN CONVIDAR A LA POBLACIÓ RECICLAR A PARTIR D’UN MISSATGE QUE VINCULA EL FET DE RECICLAR AMB UNA SENSACIÓ POSITIVA, CONSTRUCTIVA, FRESCA, QUE GENERA SATISFACCIÓ I ORGULL...</a:t>
            </a:r>
          </a:p>
        </p:txBody>
      </p:sp>
    </p:spTree>
    <p:extLst>
      <p:ext uri="{BB962C8B-B14F-4D97-AF65-F5344CB8AC3E}">
        <p14:creationId xmlns:p14="http://schemas.microsoft.com/office/powerpoint/2010/main" val="17569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ca-ES" dirty="0" smtClean="0">
                <a:solidFill>
                  <a:srgbClr val="FF0000"/>
                </a:solidFill>
              </a:rPr>
              <a:t>Imatge</a:t>
            </a:r>
            <a:r>
              <a:rPr lang="ca-ES" dirty="0" smtClean="0">
                <a:solidFill>
                  <a:srgbClr val="FF0000"/>
                </a:solidFill>
              </a:rPr>
              <a:t/>
            </a:r>
            <a:br>
              <a:rPr lang="ca-ES" dirty="0" smtClean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943" y="980728"/>
            <a:ext cx="8352928" cy="864096"/>
          </a:xfrm>
        </p:spPr>
        <p:txBody>
          <a:bodyPr>
            <a:noAutofit/>
          </a:bodyPr>
          <a:lstStyle/>
          <a:p>
            <a:r>
              <a:rPr lang="ca-ES" sz="1800" dirty="0" smtClean="0">
                <a:solidFill>
                  <a:schemeClr val="tx1"/>
                </a:solidFill>
              </a:rPr>
              <a:t>Diferents “personatges de Lleida” expressaran de diferents formes, canals i tempos el perquè es senten “FRI” tot convidant a que la ciutadania provi aquesta “Nova Sensació” de reciclar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36912"/>
            <a:ext cx="511803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50" y="1619528"/>
            <a:ext cx="3495521" cy="50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2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1009" y="1348535"/>
            <a:ext cx="2592288" cy="949329"/>
          </a:xfrm>
        </p:spPr>
        <p:txBody>
          <a:bodyPr>
            <a:normAutofit/>
          </a:bodyPr>
          <a:lstStyle/>
          <a:p>
            <a:r>
              <a:rPr lang="ca-ES" sz="1800" dirty="0" smtClean="0"/>
              <a:t>Inserció de 12 anuncis als diaris de Lleida</a:t>
            </a:r>
            <a:endParaRPr lang="es-E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1549"/>
            <a:ext cx="1512168" cy="189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3" y="904732"/>
            <a:ext cx="1728192" cy="181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4" y="1454790"/>
            <a:ext cx="1565507" cy="211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1513"/>
            <a:ext cx="1565473" cy="22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05693" y="1409150"/>
            <a:ext cx="212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Emissió de 2 falques diàries durant 20 dies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310491" y="116632"/>
            <a:ext cx="514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CAMPANYA MEDIÀTICA</a:t>
            </a:r>
            <a:endParaRPr lang="es-ES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95936" y="342900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Exposició de 20 </a:t>
            </a:r>
            <a:r>
              <a:rPr lang="ca-ES" dirty="0" err="1" smtClean="0"/>
              <a:t>mupis</a:t>
            </a:r>
            <a:r>
              <a:rPr lang="ca-ES" dirty="0" smtClean="0"/>
              <a:t> durant 2 setmanes</a:t>
            </a:r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6516216" y="3429000"/>
            <a:ext cx="2231131" cy="3162300"/>
            <a:chOff x="4152174" y="3073896"/>
            <a:chExt cx="2340756" cy="3495056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4" r="19734" b="4478"/>
            <a:stretch/>
          </p:blipFill>
          <p:spPr bwMode="auto">
            <a:xfrm>
              <a:off x="4152174" y="3073896"/>
              <a:ext cx="2340756" cy="3495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07" t="13964" r="11020" b="3487"/>
            <a:stretch/>
          </p:blipFill>
          <p:spPr bwMode="auto">
            <a:xfrm>
              <a:off x="4705424" y="3573016"/>
              <a:ext cx="1306736" cy="2016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07" t="13964" r="11020" b="3487"/>
            <a:stretch/>
          </p:blipFill>
          <p:spPr bwMode="auto">
            <a:xfrm>
              <a:off x="4669184" y="3573016"/>
              <a:ext cx="1306735" cy="2016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1958"/>
            <a:ext cx="1872208" cy="10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699792" y="5807005"/>
            <a:ext cx="24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Circulació de 2 busos durant 14 dies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2411760" y="404664"/>
            <a:ext cx="1296144" cy="823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436096" y="485964"/>
            <a:ext cx="1080120" cy="685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004048" y="404664"/>
            <a:ext cx="648072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stCxn id="5" idx="2"/>
          </p:cNvCxnSpPr>
          <p:nvPr/>
        </p:nvCxnSpPr>
        <p:spPr>
          <a:xfrm rot="5400000">
            <a:off x="1310099" y="2235697"/>
            <a:ext cx="5321041" cy="182157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75" y="1348535"/>
            <a:ext cx="1000345" cy="100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5" y="5121895"/>
            <a:ext cx="1989284" cy="16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1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-57249"/>
            <a:ext cx="7772400" cy="1470025"/>
          </a:xfrm>
        </p:spPr>
        <p:txBody>
          <a:bodyPr/>
          <a:lstStyle/>
          <a:p>
            <a:r>
              <a:rPr lang="ca-ES" dirty="0" smtClean="0">
                <a:solidFill>
                  <a:srgbClr val="FF0000"/>
                </a:solidFill>
              </a:rPr>
              <a:t>ACCIONS AL CARRER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280920" cy="1152128"/>
          </a:xfrm>
          <a:noFill/>
        </p:spPr>
        <p:txBody>
          <a:bodyPr>
            <a:normAutofit fontScale="70000" lnSpcReduction="20000"/>
          </a:bodyPr>
          <a:lstStyle/>
          <a:p>
            <a:pPr marL="180975" eaLnBrk="0" hangingPunct="0">
              <a:lnSpc>
                <a:spcPct val="120000"/>
              </a:lnSpc>
              <a:buClr>
                <a:srgbClr val="002060"/>
              </a:buClr>
            </a:pPr>
            <a:r>
              <a:rPr lang="ca-ES" dirty="0">
                <a:solidFill>
                  <a:schemeClr val="tx1"/>
                </a:solidFill>
              </a:rPr>
              <a:t>Un grup d’actors, format per 5 persones es passejaran per punts cèntrics de la </a:t>
            </a:r>
            <a:r>
              <a:rPr lang="ca-ES" dirty="0" smtClean="0">
                <a:solidFill>
                  <a:schemeClr val="tx1"/>
                </a:solidFill>
              </a:rPr>
              <a:t>ciutat amb elements de reclam per fomentar el reciclatge entre la ciutadania</a:t>
            </a:r>
            <a:endParaRPr lang="ca-ES" dirty="0">
              <a:solidFill>
                <a:schemeClr val="tx1"/>
              </a:solidFill>
            </a:endParaRPr>
          </a:p>
          <a:p>
            <a:pPr marL="361950" indent="-180975" eaLnBrk="0" hangingPunct="0">
              <a:lnSpc>
                <a:spcPct val="120000"/>
              </a:lnSpc>
              <a:buClr>
                <a:srgbClr val="002060"/>
              </a:buClr>
            </a:pPr>
            <a:endParaRPr lang="ca-ES" sz="1000" dirty="0">
              <a:solidFill>
                <a:schemeClr val="tx1"/>
              </a:solidFill>
            </a:endParaRPr>
          </a:p>
          <a:p>
            <a:pPr marL="2647950" lvl="5" indent="-180975" algn="l" eaLnBrk="0" hangingPunct="0">
              <a:lnSpc>
                <a:spcPct val="120000"/>
              </a:lnSpc>
              <a:buClr>
                <a:srgbClr val="002060"/>
              </a:buClr>
              <a:buFontTx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269199" cy="32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744416" cy="32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FF0000"/>
                </a:solidFill>
              </a:rPr>
              <a:t>LA CAMPANYA A TRAVÉS D’INTERNET I LES XARXES SOCIALS</a:t>
            </a:r>
            <a:r>
              <a:rPr lang="ca-ES" dirty="0" smtClean="0"/>
              <a:t/>
            </a:r>
            <a:br>
              <a:rPr lang="ca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12594"/>
            <a:ext cx="3142654" cy="228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08" y="3933056"/>
            <a:ext cx="29686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11760" y="1556792"/>
            <a:ext cx="4392488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solidFill>
                  <a:schemeClr val="bg1"/>
                </a:solidFill>
              </a:rPr>
              <a:t>El bolc de la campanya</a:t>
            </a:r>
          </a:p>
          <a:p>
            <a:endParaRPr lang="ca-ES" dirty="0"/>
          </a:p>
          <a:p>
            <a:pPr algn="ctr"/>
            <a:r>
              <a:rPr lang="ca-ES" sz="2800" b="1" dirty="0" smtClean="0">
                <a:solidFill>
                  <a:schemeClr val="bg1"/>
                </a:solidFill>
              </a:rPr>
              <a:t>www.emsentofri.cat</a:t>
            </a:r>
          </a:p>
          <a:p>
            <a:endParaRPr lang="ca-ES" dirty="0"/>
          </a:p>
          <a:p>
            <a:r>
              <a:rPr lang="ca-ES" b="1" dirty="0" smtClean="0"/>
              <a:t>             </a:t>
            </a:r>
            <a:r>
              <a:rPr lang="ca-ES" b="1" dirty="0" smtClean="0">
                <a:solidFill>
                  <a:schemeClr val="bg1"/>
                </a:solidFill>
              </a:rPr>
              <a:t>@</a:t>
            </a:r>
            <a:r>
              <a:rPr lang="ca-ES" b="1" dirty="0" err="1">
                <a:solidFill>
                  <a:schemeClr val="bg1"/>
                </a:solidFill>
              </a:rPr>
              <a:t>emsentofri</a:t>
            </a:r>
            <a:endParaRPr lang="ca-ES" b="1" dirty="0">
              <a:solidFill>
                <a:schemeClr val="bg1"/>
              </a:solidFill>
            </a:endParaRPr>
          </a:p>
          <a:p>
            <a:endParaRPr lang="ca-ES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3" b="97461" l="2930" r="96680">
                        <a14:backgroundMark x1="3711" y1="96484" x2="3711" y2="96484"/>
                        <a14:backgroundMark x1="3711" y1="96484" x2="3711" y2="94141"/>
                        <a14:backgroundMark x1="4883" y1="4492" x2="4883" y2="4492"/>
                        <a14:backgroundMark x1="96094" y1="4102" x2="96094" y2="4102"/>
                        <a14:backgroundMark x1="98438" y1="97461" x2="98438" y2="97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76904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4" b="94141" l="3516" r="96484">
                        <a14:backgroundMark x1="8203" y1="97656" x2="8203" y2="9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86" y="2676904"/>
            <a:ext cx="565226" cy="56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645024"/>
            <a:ext cx="2958600" cy="214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4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4056" y="230783"/>
            <a:ext cx="7772400" cy="1470025"/>
          </a:xfrm>
        </p:spPr>
        <p:txBody>
          <a:bodyPr/>
          <a:lstStyle/>
          <a:p>
            <a:r>
              <a:rPr lang="ca-ES" dirty="0" smtClean="0">
                <a:solidFill>
                  <a:srgbClr val="FF0000"/>
                </a:solidFill>
              </a:rPr>
              <a:t>CONCURS DE VÍDEOS ON-LINE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90833" y="2132856"/>
            <a:ext cx="4486275" cy="3294112"/>
          </a:xfrm>
        </p:spPr>
        <p:txBody>
          <a:bodyPr>
            <a:normAutofit fontScale="85000" lnSpcReduction="20000"/>
          </a:bodyPr>
          <a:lstStyle/>
          <a:p>
            <a:pPr marL="361950" indent="-180975" eaLnBrk="0" hangingPunct="0">
              <a:lnSpc>
                <a:spcPct val="120000"/>
              </a:lnSpc>
              <a:buClr>
                <a:srgbClr val="002060"/>
              </a:buClr>
            </a:pPr>
            <a:endParaRPr lang="ca-ES" sz="1400" dirty="0">
              <a:latin typeface="Conduit ITC Light" pitchFamily="2" charset="0"/>
            </a:endParaRPr>
          </a:p>
          <a:p>
            <a:pPr marL="180975" algn="l" eaLnBrk="0" hangingPunct="0">
              <a:lnSpc>
                <a:spcPct val="120000"/>
              </a:lnSpc>
              <a:buClr>
                <a:srgbClr val="002060"/>
              </a:buClr>
            </a:pPr>
            <a:r>
              <a:rPr lang="ca-ES" dirty="0" smtClean="0">
                <a:solidFill>
                  <a:schemeClr val="tx1"/>
                </a:solidFill>
              </a:rPr>
              <a:t>Pensat per al foment de la participació dels més joves, s’organitza  un concurs de vídeos sobre  idees </a:t>
            </a:r>
            <a:r>
              <a:rPr lang="ca-ES" dirty="0">
                <a:solidFill>
                  <a:schemeClr val="tx1"/>
                </a:solidFill>
              </a:rPr>
              <a:t>i consells  </a:t>
            </a:r>
            <a:r>
              <a:rPr lang="ca-ES" dirty="0" smtClean="0">
                <a:solidFill>
                  <a:schemeClr val="tx1"/>
                </a:solidFill>
              </a:rPr>
              <a:t>per fomentar el </a:t>
            </a:r>
            <a:r>
              <a:rPr lang="ca-ES" dirty="0">
                <a:solidFill>
                  <a:schemeClr val="tx1"/>
                </a:solidFill>
              </a:rPr>
              <a:t>reciclatge a la llar. </a:t>
            </a:r>
            <a:r>
              <a:rPr lang="ca-ES" dirty="0" smtClean="0">
                <a:solidFill>
                  <a:schemeClr val="tx1"/>
                </a:solidFill>
              </a:rPr>
              <a:t> </a:t>
            </a:r>
          </a:p>
          <a:p>
            <a:pPr marL="180975" algn="l" eaLnBrk="0" hangingPunct="0">
              <a:lnSpc>
                <a:spcPct val="120000"/>
              </a:lnSpc>
              <a:buClr>
                <a:srgbClr val="002060"/>
              </a:buClr>
            </a:pPr>
            <a:r>
              <a:rPr lang="ca-ES" sz="2100" dirty="0" smtClean="0">
                <a:solidFill>
                  <a:schemeClr val="tx1"/>
                </a:solidFill>
              </a:rPr>
              <a:t>Bases del concurs: www.emsentofri.cat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51520" y="2564904"/>
            <a:ext cx="3939313" cy="2862064"/>
            <a:chOff x="251520" y="2564904"/>
            <a:chExt cx="3939313" cy="286206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564904"/>
              <a:ext cx="3939313" cy="286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8" b="34931"/>
            <a:stretch/>
          </p:blipFill>
          <p:spPr bwMode="auto">
            <a:xfrm>
              <a:off x="251520" y="3284984"/>
              <a:ext cx="2592288" cy="1773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286972"/>
              </p:ext>
            </p:extLst>
          </p:nvPr>
        </p:nvGraphicFramePr>
        <p:xfrm>
          <a:off x="539552" y="1446845"/>
          <a:ext cx="823944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539552" y="332656"/>
            <a:ext cx="7772400" cy="821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600" dirty="0" smtClean="0">
                <a:solidFill>
                  <a:srgbClr val="FF0000"/>
                </a:solidFill>
              </a:rPr>
              <a:t>EVOLUCIÓ DE LA RECOLLIDA DE RESIDUS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57332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A Lleida la recollida selectiva ha anant augmentant els darrers anys des del 16,7 % dels residus en el 2006 fins al 26,7 % </a:t>
            </a:r>
            <a:r>
              <a:rPr lang="ca-ES" sz="1600" dirty="0" smtClean="0"/>
              <a:t>el </a:t>
            </a:r>
            <a:r>
              <a:rPr lang="ca-ES" sz="16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80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409278"/>
            <a:ext cx="736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rgbClr val="FF0000"/>
                </a:solidFill>
              </a:rPr>
              <a:t>EVOLUCIÓ DE </a:t>
            </a:r>
            <a:r>
              <a:rPr lang="ca-ES" sz="2400" dirty="0" smtClean="0">
                <a:solidFill>
                  <a:srgbClr val="FF0000"/>
                </a:solidFill>
              </a:rPr>
              <a:t>LES DIFERENTS FRACCIONS SELECTIVES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57332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El 2011 continua la tendència a la disminució del paper, l’estabilització del vidre i l’augment en un 8,5 % de la matèria orgànica i dels envasos</a:t>
            </a:r>
            <a:endParaRPr lang="ca-E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084263"/>
            <a:ext cx="8029575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285</Words>
  <Application>Microsoft Office PowerPoint</Application>
  <PresentationFormat>Presentación en pantalla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Campanya per a la promoció de la recollida selectiva a Lleida: “Em Sento Fri” </vt:lpstr>
      <vt:lpstr>Presentación de PowerPoint</vt:lpstr>
      <vt:lpstr>Imatge </vt:lpstr>
      <vt:lpstr>Presentación de PowerPoint</vt:lpstr>
      <vt:lpstr>ACCIONS AL CARRER</vt:lpstr>
      <vt:lpstr>LA CAMPANYA A TRAVÉS D’INTERNET I LES XARXES SOCIALS </vt:lpstr>
      <vt:lpstr>CONCURS DE VÍDEOS ON-LINE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Campanya per a la promoció recollida selectiva “Em ento Fri”</dc:title>
  <dc:creator>Elisenda Pardell i Mola</dc:creator>
  <cp:lastModifiedBy>Esther Fanlo Grasa</cp:lastModifiedBy>
  <cp:revision>12</cp:revision>
  <dcterms:created xsi:type="dcterms:W3CDTF">2011-10-05T11:58:47Z</dcterms:created>
  <dcterms:modified xsi:type="dcterms:W3CDTF">2011-10-07T15:52:51Z</dcterms:modified>
</cp:coreProperties>
</file>