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notesSlides/notesSlide4.xml" ContentType="application/vnd.openxmlformats-officedocument.presentationml.notesSlide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1" r:id="rId1"/>
    <p:sldMasterId id="2147483793" r:id="rId2"/>
  </p:sldMasterIdLst>
  <p:notesMasterIdLst>
    <p:notesMasterId r:id="rId10"/>
  </p:notesMasterIdLst>
  <p:handoutMasterIdLst>
    <p:handoutMasterId r:id="rId11"/>
  </p:handoutMasterIdLst>
  <p:sldIdLst>
    <p:sldId id="256" r:id="rId3"/>
    <p:sldId id="272" r:id="rId4"/>
    <p:sldId id="285" r:id="rId5"/>
    <p:sldId id="263" r:id="rId6"/>
    <p:sldId id="286" r:id="rId7"/>
    <p:sldId id="279" r:id="rId8"/>
    <p:sldId id="271" r:id="rId9"/>
  </p:sldIdLst>
  <p:sldSz cx="9144000" cy="6858000" type="screen4x3"/>
  <p:notesSz cx="9926638" cy="6797675"/>
  <p:defaultTextStyle>
    <a:defPPr>
      <a:defRPr lang="ca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FF"/>
    <a:srgbClr val="FF7171"/>
    <a:srgbClr val="FF4747"/>
    <a:srgbClr val="B2B2B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458" autoAdjust="0"/>
    <p:restoredTop sz="85140" autoAdjust="0"/>
  </p:normalViewPr>
  <p:slideViewPr>
    <p:cSldViewPr>
      <p:cViewPr>
        <p:scale>
          <a:sx n="100" d="100"/>
          <a:sy n="100" d="100"/>
        </p:scale>
        <p:origin x="-378" y="-55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112" d="100"/>
          <a:sy n="112" d="100"/>
        </p:scale>
        <p:origin x="-276" y="-84"/>
      </p:cViewPr>
      <p:guideLst>
        <p:guide orient="horz" pos="2141"/>
        <p:guide pos="312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a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rAngAx val="0"/>
      <c:perspective val="30"/>
    </c:view3D>
    <c:floor>
      <c:thickness val="0"/>
    </c:floor>
    <c:sideWall>
      <c:thickness val="0"/>
      <c:spPr>
        <a:noFill/>
        <a:ln w="25400">
          <a:noFill/>
        </a:ln>
      </c:spPr>
    </c:sideWall>
    <c:backWall>
      <c:thickness val="0"/>
      <c:spPr>
        <a:noFill/>
        <a:ln w="25400">
          <a:noFill/>
        </a:ln>
      </c:spPr>
    </c:backWall>
    <c:plotArea>
      <c:layout/>
      <c:bar3DChart>
        <c:barDir val="col"/>
        <c:grouping val="standar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Serie 1</c:v>
                </c:pt>
              </c:strCache>
            </c:strRef>
          </c:tx>
          <c:spPr>
            <a:solidFill>
              <a:schemeClr val="bg1">
                <a:lumMod val="65000"/>
              </a:schemeClr>
            </a:solidFill>
            <a:ln>
              <a:solidFill>
                <a:schemeClr val="tx1"/>
              </a:solidFill>
            </a:ln>
          </c:spPr>
          <c:invertIfNegative val="0"/>
          <c:dLbls>
            <c:dLbl>
              <c:idx val="0"/>
              <c:layout>
                <c:manualLayout>
                  <c:x val="2.6003983544610116E-3"/>
                  <c:y val="-2.55081152665564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9.9733065281733396E-3"/>
                  <c:y val="-3.944645771951257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1.7538467266059829E-2"/>
                  <c:y val="-3.261916250038497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5.9988458889448024E-3"/>
                  <c:y val="-7.614162962354607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9.7813517991102179E-3"/>
                  <c:y val="-5.5281544826453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7.6979951974088349E-3"/>
                  <c:y val="-1.5266761798191131E-2"/>
                </c:manualLayout>
              </c:layout>
              <c:spPr/>
              <c:txPr>
                <a:bodyPr/>
                <a:lstStyle/>
                <a:p>
                  <a:pPr>
                    <a:defRPr sz="1400" b="0" i="1" baseline="0">
                      <a:solidFill>
                        <a:schemeClr val="tx1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Arial" panose="020B0604020202020204" pitchFamily="34" charset="0"/>
                      <a:cs typeface="Arial" panose="020B0604020202020204" pitchFamily="34" charset="0"/>
                    </a:defRPr>
                  </a:pPr>
                  <a:endParaRPr lang="ca-E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1.8321326855419669E-3"/>
                  <c:y val="-1.024094282869139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"/>
              <c:layout>
                <c:manualLayout>
                  <c:x val="1.3371754062657061E-2"/>
                  <c:y val="-1.8680409407754929E-2"/>
                </c:manualLayout>
              </c:layout>
              <c:tx>
                <c:rich>
                  <a:bodyPr/>
                  <a:lstStyle/>
                  <a:p>
                    <a:r>
                      <a:rPr lang="en-US" sz="1050" b="0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anose="020B0604020202020204" pitchFamily="34" charset="0"/>
                        <a:cs typeface="Arial" panose="020B0604020202020204" pitchFamily="34" charset="0"/>
                      </a:rPr>
                      <a:t>2176</a:t>
                    </a:r>
                    <a:endParaRPr lang="en-US" sz="999" b="0" dirty="0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8"/>
              <c:layout>
                <c:manualLayout>
                  <c:x val="8.9122689451052658E-3"/>
                  <c:y val="-1.1334476280425833E-2"/>
                </c:manualLayout>
              </c:layout>
              <c:spPr/>
              <c:txPr>
                <a:bodyPr/>
                <a:lstStyle/>
                <a:p>
                  <a:pPr algn="ctr" rtl="0">
                    <a:defRPr lang="en-US" sz="1050" b="0" i="1" u="none" strike="noStrike" kern="1200" baseline="0" dirty="0">
                      <a:solidFill>
                        <a:schemeClr val="tx1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pPr>
                  <a:endParaRPr lang="ca-E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9"/>
              <c:layout>
                <c:manualLayout>
                  <c:x val="5.6737588652482273E-3"/>
                  <c:y val="-1.5645371577574969E-2"/>
                </c:manualLayout>
              </c:layout>
              <c:spPr/>
              <c:txPr>
                <a:bodyPr/>
                <a:lstStyle/>
                <a:p>
                  <a:pPr algn="ctr" rtl="0">
                    <a:defRPr lang="en-US" sz="1050" b="0" i="1" u="none" strike="noStrike" kern="1200" baseline="0">
                      <a:solidFill>
                        <a:schemeClr val="tx1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pPr>
                  <a:endParaRPr lang="ca-E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0"/>
              <c:layout>
                <c:manualLayout>
                  <c:x val="1.8912529550827423E-2"/>
                  <c:y val="-4.1720990873533245E-2"/>
                </c:manualLayout>
              </c:layout>
              <c:tx>
                <c:rich>
                  <a:bodyPr/>
                  <a:lstStyle/>
                  <a:p>
                    <a:r>
                      <a:rPr lang="en-US" sz="1050" b="1" dirty="0" smtClean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anose="020B0604020202020204" pitchFamily="34" charset="0"/>
                        <a:cs typeface="Arial" panose="020B0604020202020204" pitchFamily="34" charset="0"/>
                      </a:rPr>
                      <a:t>1517</a:t>
                    </a:r>
                    <a:endParaRPr lang="en-US" sz="990" b="1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1"/>
              <c:layout>
                <c:manualLayout>
                  <c:x val="7.5650118203309689E-3"/>
                  <c:y val="-3.650586701434158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050" b="0" i="1" baseline="0">
                    <a:solidFill>
                      <a:schemeClr val="tx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Arial" panose="020B0604020202020204" pitchFamily="34" charset="0"/>
                    <a:cs typeface="Arial" panose="020B0604020202020204" pitchFamily="34" charset="0"/>
                  </a:defRPr>
                </a:pPr>
                <a:endParaRPr lang="ca-E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Hoja1!$A$2:$A$7</c:f>
              <c:numCache>
                <c:formatCode>General</c:formatCode>
                <c:ptCount val="6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</c:numCache>
            </c:numRef>
          </c:cat>
          <c:val>
            <c:numRef>
              <c:f>Hoja1!$B$2:$B$7</c:f>
              <c:numCache>
                <c:formatCode>General</c:formatCode>
                <c:ptCount val="6"/>
                <c:pt idx="0">
                  <c:v>2176</c:v>
                </c:pt>
                <c:pt idx="1">
                  <c:v>2131</c:v>
                </c:pt>
                <c:pt idx="2">
                  <c:v>2005</c:v>
                </c:pt>
                <c:pt idx="3">
                  <c:v>1517</c:v>
                </c:pt>
                <c:pt idx="4">
                  <c:v>1180</c:v>
                </c:pt>
                <c:pt idx="5">
                  <c:v>2065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85011072"/>
        <c:axId val="85045632"/>
        <c:axId val="85656000"/>
      </c:bar3DChart>
      <c:catAx>
        <c:axId val="8501107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100" b="1" baseline="0"/>
            </a:pPr>
            <a:endParaRPr lang="ca-ES"/>
          </a:p>
        </c:txPr>
        <c:crossAx val="85045632"/>
        <c:crosses val="autoZero"/>
        <c:auto val="1"/>
        <c:lblAlgn val="ctr"/>
        <c:lblOffset val="100"/>
        <c:noMultiLvlLbl val="0"/>
      </c:catAx>
      <c:valAx>
        <c:axId val="85045632"/>
        <c:scaling>
          <c:orientation val="minMax"/>
          <c:max val="7000"/>
          <c:min val="1500"/>
        </c:scaling>
        <c:delete val="1"/>
        <c:axPos val="l"/>
        <c:numFmt formatCode="General" sourceLinked="1"/>
        <c:majorTickMark val="out"/>
        <c:minorTickMark val="none"/>
        <c:tickLblPos val="nextTo"/>
        <c:crossAx val="85011072"/>
        <c:crosses val="autoZero"/>
        <c:crossBetween val="between"/>
      </c:valAx>
      <c:serAx>
        <c:axId val="85656000"/>
        <c:scaling>
          <c:orientation val="minMax"/>
        </c:scaling>
        <c:delete val="1"/>
        <c:axPos val="b"/>
        <c:majorTickMark val="out"/>
        <c:minorTickMark val="none"/>
        <c:tickLblPos val="nextTo"/>
        <c:crossAx val="85045632"/>
        <c:crosses val="autoZero"/>
      </c:serAx>
    </c:plotArea>
    <c:plotVisOnly val="1"/>
    <c:dispBlanksAs val="gap"/>
    <c:showDLblsOverMax val="0"/>
  </c:chart>
  <c:spPr>
    <a:noFill/>
  </c:spPr>
  <c:txPr>
    <a:bodyPr/>
    <a:lstStyle/>
    <a:p>
      <a:pPr>
        <a:defRPr sz="1788"/>
      </a:pPr>
      <a:endParaRPr lang="ca-E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a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33126826371937612"/>
          <c:y val="3.1783873663356721E-2"/>
          <c:w val="0.6450747624018659"/>
          <c:h val="0.93007547794061518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Serie 1</c:v>
                </c:pt>
              </c:strCache>
            </c:strRef>
          </c:tx>
          <c:invertIfNegative val="0"/>
          <c:dPt>
            <c:idx val="0"/>
            <c:invertIfNegative val="0"/>
            <c:bubble3D val="0"/>
            <c:spPr>
              <a:solidFill>
                <a:schemeClr val="accent1">
                  <a:lumMod val="90000"/>
                </a:schemeClr>
              </a:solidFill>
            </c:spPr>
          </c:dPt>
          <c:dLbls>
            <c:dLbl>
              <c:idx val="0"/>
              <c:layout>
                <c:manualLayout>
                  <c:x val="4.474524723758528E-2"/>
                  <c:y val="-8.680751510922766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5.5810318103357168E-2"/>
                  <c:y val="-4.25478453661990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7.4272994680663687E-2"/>
                  <c:y val="4.374161762898809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0.10475144138748958"/>
                  <c:y val="-6.954161397509395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0.10280043094843884"/>
                  <c:y val="-1.439108730129135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0.1271660443160601"/>
                  <c:y val="-9.0814285324584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0.17967262009605336"/>
                  <c:y val="1.5296302033892622E-3"/>
                </c:manualLayout>
              </c:layout>
              <c:numFmt formatCode="#,##0" sourceLinked="0"/>
              <c:spPr/>
              <c:txPr>
                <a:bodyPr/>
                <a:lstStyle/>
                <a:p>
                  <a:pPr>
                    <a:defRPr sz="1200" b="0" baseline="0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Arial" panose="020B0604020202020204" pitchFamily="34" charset="0"/>
                      <a:cs typeface="Arial" panose="020B0604020202020204" pitchFamily="34" charset="0"/>
                    </a:defRPr>
                  </a:pPr>
                  <a:endParaRPr lang="ca-E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"/>
              <c:layout>
                <c:manualLayout>
                  <c:x val="0.30613396977489699"/>
                  <c:y val="-1.58919368316783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8"/>
              <c:layout>
                <c:manualLayout>
                  <c:x val="9.0523035163445495E-2"/>
                  <c:y val="-4.229270021261516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9"/>
              <c:layout>
                <c:manualLayout>
                  <c:x val="9.7859331705524508E-2"/>
                  <c:y val="-1.268823800337088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#,##0" sourceLinked="0"/>
            <c:txPr>
              <a:bodyPr/>
              <a:lstStyle/>
              <a:p>
                <a:pPr>
                  <a:defRPr sz="1200" baseline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Arial" panose="020B0604020202020204" pitchFamily="34" charset="0"/>
                    <a:cs typeface="Arial" panose="020B0604020202020204" pitchFamily="34" charset="0"/>
                  </a:defRPr>
                </a:pPr>
                <a:endParaRPr lang="ca-E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Hoja1!$A$2:$A$9</c:f>
              <c:strCache>
                <c:ptCount val="8"/>
                <c:pt idx="0">
                  <c:v>Oci/Vacances/temps lliure</c:v>
                </c:pt>
                <c:pt idx="1">
                  <c:v>Reparacions Llar</c:v>
                </c:pt>
                <c:pt idx="2">
                  <c:v>Electrònica/Electrodom.</c:v>
                </c:pt>
                <c:pt idx="3">
                  <c:v>Habitatge</c:v>
                </c:pt>
                <c:pt idx="4">
                  <c:v>Bancs/Entitats financeres</c:v>
                </c:pt>
                <c:pt idx="5">
                  <c:v>Vehicles</c:v>
                </c:pt>
                <c:pt idx="6">
                  <c:v>Subministraments (llum/aigua/gas)</c:v>
                </c:pt>
                <c:pt idx="7">
                  <c:v>Telefonia/Internet</c:v>
                </c:pt>
              </c:strCache>
            </c:strRef>
          </c:cat>
          <c:val>
            <c:numRef>
              <c:f>Hoja1!$B$2:$B$9</c:f>
              <c:numCache>
                <c:formatCode>_-* #,##0\ _€_-;\-* #,##0\ _€_-;_-* "-"??\ _€_-;_-@_-</c:formatCode>
                <c:ptCount val="8"/>
                <c:pt idx="0">
                  <c:v>26</c:v>
                </c:pt>
                <c:pt idx="1">
                  <c:v>60</c:v>
                </c:pt>
                <c:pt idx="2">
                  <c:v>85</c:v>
                </c:pt>
                <c:pt idx="3">
                  <c:v>120</c:v>
                </c:pt>
                <c:pt idx="4">
                  <c:v>122</c:v>
                </c:pt>
                <c:pt idx="5">
                  <c:v>170</c:v>
                </c:pt>
                <c:pt idx="6">
                  <c:v>255</c:v>
                </c:pt>
                <c:pt idx="7">
                  <c:v>500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02147968"/>
        <c:axId val="102149504"/>
      </c:barChart>
      <c:catAx>
        <c:axId val="102147968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600" baseline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defRPr>
            </a:pPr>
            <a:endParaRPr lang="ca-ES"/>
          </a:p>
        </c:txPr>
        <c:crossAx val="102149504"/>
        <c:crosses val="autoZero"/>
        <c:auto val="1"/>
        <c:lblAlgn val="ctr"/>
        <c:lblOffset val="100"/>
        <c:noMultiLvlLbl val="0"/>
      </c:catAx>
      <c:valAx>
        <c:axId val="102149504"/>
        <c:scaling>
          <c:orientation val="minMax"/>
        </c:scaling>
        <c:delete val="1"/>
        <c:axPos val="b"/>
        <c:numFmt formatCode="_-* #,##0\ _€_-;\-* #,##0\ _€_-;_-* &quot;-&quot;??\ _€_-;_-@_-" sourceLinked="1"/>
        <c:majorTickMark val="out"/>
        <c:minorTickMark val="none"/>
        <c:tickLblPos val="nextTo"/>
        <c:crossAx val="102147968"/>
        <c:crossesAt val="1"/>
        <c:crossBetween val="between"/>
      </c:valAx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792"/>
      </a:pPr>
      <a:endParaRPr lang="ca-E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a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cke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Serie 1</c:v>
                </c:pt>
              </c:strCache>
            </c:strRef>
          </c:tx>
          <c:marker>
            <c:symbol val="none"/>
          </c:marker>
          <c:dLbls>
            <c:dLbl>
              <c:idx val="0"/>
              <c:layout>
                <c:manualLayout>
                  <c:x val="-3.2372889559017889E-2"/>
                  <c:y val="-7.4421224004996775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-2.2916666666666665E-2"/>
                  <c:y val="-7.6141578643295502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-2.500000000000004E-2"/>
                  <c:y val="-8.3063540338140548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-3.7500000000000075E-2"/>
                  <c:y val="-8.9985502032985665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-2.9166666666666667E-2"/>
                  <c:y val="-8.3063540338140618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-2.7083333333333411E-2"/>
                  <c:y val="-8.3063540338140618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-4.1666666666666817E-2"/>
                  <c:y val="-6.9219616948450455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"/>
              <c:layout>
                <c:manualLayout>
                  <c:x val="-2.916666666666682E-2"/>
                  <c:y val="-8.9985502032985595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8"/>
              <c:layout>
                <c:manualLayout>
                  <c:x val="-4.0985603096157265E-2"/>
                  <c:y val="-5.1172696433983866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9"/>
              <c:layout>
                <c:manualLayout>
                  <c:x val="-2.2695035460992909E-2"/>
                  <c:y val="-4.681404421326407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0"/>
              <c:layout>
                <c:manualLayout>
                  <c:x val="-1.8912529550827422E-3"/>
                  <c:y val="-5.2015604681404419E-2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291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1"/>
              <c:layout>
                <c:manualLayout>
                  <c:x val="0"/>
                  <c:y val="-2.60078023407022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Hoja1!$A$2:$A$7</c:f>
              <c:numCache>
                <c:formatCode>General</c:formatCode>
                <c:ptCount val="6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</c:numCache>
            </c:numRef>
          </c:cat>
          <c:val>
            <c:numRef>
              <c:f>Hoja1!$B$2:$B$7</c:f>
              <c:numCache>
                <c:formatCode>General</c:formatCode>
                <c:ptCount val="6"/>
                <c:pt idx="0">
                  <c:v>196</c:v>
                </c:pt>
                <c:pt idx="1">
                  <c:v>244</c:v>
                </c:pt>
                <c:pt idx="2">
                  <c:v>262</c:v>
                </c:pt>
                <c:pt idx="3">
                  <c:v>291</c:v>
                </c:pt>
                <c:pt idx="4">
                  <c:v>349</c:v>
                </c:pt>
                <c:pt idx="5">
                  <c:v>347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02217216"/>
        <c:axId val="102218752"/>
      </c:lineChart>
      <c:catAx>
        <c:axId val="10221721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crossAx val="102218752"/>
        <c:crosses val="autoZero"/>
        <c:auto val="1"/>
        <c:lblAlgn val="ctr"/>
        <c:lblOffset val="100"/>
        <c:noMultiLvlLbl val="0"/>
      </c:catAx>
      <c:valAx>
        <c:axId val="102218752"/>
        <c:scaling>
          <c:orientation val="minMax"/>
          <c:max val="1000"/>
          <c:min val="100"/>
        </c:scaling>
        <c:delete val="1"/>
        <c:axPos val="l"/>
        <c:numFmt formatCode="General" sourceLinked="1"/>
        <c:majorTickMark val="out"/>
        <c:minorTickMark val="none"/>
        <c:tickLblPos val="nextTo"/>
        <c:crossAx val="10221721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ca-E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a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bar"/>
        <c:grouping val="stacke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Serie 1</c:v>
                </c:pt>
              </c:strCache>
            </c:strRef>
          </c:tx>
          <c:invertIfNegative val="0"/>
          <c:dPt>
            <c:idx val="0"/>
            <c:invertIfNegative val="0"/>
            <c:bubble3D val="0"/>
          </c:dPt>
          <c:dLbls>
            <c:dLbl>
              <c:idx val="0"/>
              <c:layout>
                <c:manualLayout>
                  <c:x val="4.44906338408044E-2"/>
                  <c:y val="-8.680501244201006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4.8742990418459892E-2"/>
                  <c:y val="-1.07639717028423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4.6485798442272165E-2"/>
                  <c:y val="4.374161762898809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4.5810705401598158E-2"/>
                  <c:y val="-5.9738666483805114E-4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5.5795531719205309E-2"/>
                  <c:y val="-4.856175469006093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5.5351109696798004E-2"/>
                  <c:y val="-2.179522826452291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5.0538995587601818E-2"/>
                  <c:y val="-8.005531895617755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"/>
              <c:layout>
                <c:manualLayout>
                  <c:x val="7.631112646158264E-2"/>
                  <c:y val="-9.535162099007015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8"/>
              <c:layout>
                <c:manualLayout>
                  <c:x val="8.4608763480710864E-2"/>
                  <c:y val="-1.050869964664841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9"/>
              <c:layout>
                <c:manualLayout>
                  <c:x val="0.14714467000151349"/>
                  <c:y val="-9.50988516010938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0"/>
              <c:layout>
                <c:manualLayout>
                  <c:x val="0.26219812715623458"/>
                  <c:y val="-1.907032419801403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#,##0" sourceLinked="0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Hoja1!$A$2:$A$12</c:f>
              <c:strCache>
                <c:ptCount val="11"/>
                <c:pt idx="0">
                  <c:v>Bancs i assegurances</c:v>
                </c:pt>
                <c:pt idx="1">
                  <c:v>Oci (Cinema, concerts, parcs lúdics,...)</c:v>
                </c:pt>
                <c:pt idx="2">
                  <c:v>Informatica/Electrònica</c:v>
                </c:pt>
                <c:pt idx="3">
                  <c:v>Vehicles</c:v>
                </c:pt>
                <c:pt idx="4">
                  <c:v>Habitatge (Mediació civil)</c:v>
                </c:pt>
                <c:pt idx="5">
                  <c:v>Viatges i companyies aeries</c:v>
                </c:pt>
                <c:pt idx="6">
                  <c:v>Hostaleria i Restauració</c:v>
                </c:pt>
                <c:pt idx="7">
                  <c:v>Roba/Confecció</c:v>
                </c:pt>
                <c:pt idx="8">
                  <c:v>Electrodomèstics</c:v>
                </c:pt>
                <c:pt idx="9">
                  <c:v>Subministrament (llum/aigua/gas)</c:v>
                </c:pt>
                <c:pt idx="10">
                  <c:v>Telefonia/Internet/Terminals</c:v>
                </c:pt>
              </c:strCache>
            </c:strRef>
          </c:cat>
          <c:val>
            <c:numRef>
              <c:f>Hoja1!$B$2:$B$12</c:f>
              <c:numCache>
                <c:formatCode>_-* #,##0\ _€_-;\-* #,##0\ _€_-;_-* "-"??\ _€_-;_-@_-</c:formatCode>
                <c:ptCount val="11"/>
                <c:pt idx="0">
                  <c:v>4</c:v>
                </c:pt>
                <c:pt idx="1">
                  <c:v>8</c:v>
                </c:pt>
                <c:pt idx="2">
                  <c:v>9</c:v>
                </c:pt>
                <c:pt idx="3">
                  <c:v>9</c:v>
                </c:pt>
                <c:pt idx="4">
                  <c:v>9</c:v>
                </c:pt>
                <c:pt idx="5">
                  <c:v>11</c:v>
                </c:pt>
                <c:pt idx="6">
                  <c:v>12</c:v>
                </c:pt>
                <c:pt idx="7">
                  <c:v>15</c:v>
                </c:pt>
                <c:pt idx="8">
                  <c:v>21</c:v>
                </c:pt>
                <c:pt idx="9">
                  <c:v>58</c:v>
                </c:pt>
                <c:pt idx="10">
                  <c:v>126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102255616"/>
        <c:axId val="102273792"/>
        <c:axId val="0"/>
      </c:bar3DChart>
      <c:catAx>
        <c:axId val="102255616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02273792"/>
        <c:crosses val="autoZero"/>
        <c:auto val="1"/>
        <c:lblAlgn val="ctr"/>
        <c:lblOffset val="100"/>
        <c:noMultiLvlLbl val="0"/>
      </c:catAx>
      <c:valAx>
        <c:axId val="102273792"/>
        <c:scaling>
          <c:orientation val="minMax"/>
        </c:scaling>
        <c:delete val="1"/>
        <c:axPos val="b"/>
        <c:numFmt formatCode="_-* #,##0\ _€_-;\-* #,##0\ _€_-;_-* &quot;-&quot;??\ _€_-;_-@_-" sourceLinked="1"/>
        <c:majorTickMark val="out"/>
        <c:minorTickMark val="none"/>
        <c:tickLblPos val="nextTo"/>
        <c:crossAx val="10225561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ca-ES"/>
    </a:p>
  </c:txPr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4302625" cy="3402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699" tIns="45350" rIns="90699" bIns="4535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621696" y="0"/>
            <a:ext cx="4302625" cy="3402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699" tIns="45350" rIns="90699" bIns="4535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pPr>
              <a:defRPr/>
            </a:pPr>
            <a:fld id="{9B721AAD-0B7D-456F-95AE-FEE2D9257926}" type="datetimeFigureOut">
              <a:rPr lang="es-ES"/>
              <a:pPr>
                <a:defRPr/>
              </a:pPr>
              <a:t>14/03/2016</a:t>
            </a:fld>
            <a:endParaRPr lang="es-ES"/>
          </a:p>
        </p:txBody>
      </p:sp>
      <p:sp>
        <p:nvSpPr>
          <p:cNvPr id="3072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6456324"/>
            <a:ext cx="4302625" cy="3402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699" tIns="45350" rIns="90699" bIns="4535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072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621696" y="6456324"/>
            <a:ext cx="4302625" cy="3402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699" tIns="45350" rIns="90699" bIns="4535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pPr>
              <a:defRPr/>
            </a:pPr>
            <a:fld id="{B811BA41-9DDA-4041-A028-459C43378197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5377988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4302625" cy="3402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5552" tIns="47776" rIns="95552" bIns="47776" numCol="1" anchor="t" anchorCtr="0" compatLnSpc="1">
            <a:prstTxWarp prst="textNoShape">
              <a:avLst/>
            </a:prstTxWarp>
          </a:bodyPr>
          <a:lstStyle>
            <a:lvl1pPr defTabSz="955808">
              <a:defRPr sz="1300"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624013" y="0"/>
            <a:ext cx="4302625" cy="3402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5552" tIns="47776" rIns="95552" bIns="47776" numCol="1" anchor="t" anchorCtr="0" compatLnSpc="1">
            <a:prstTxWarp prst="textNoShape">
              <a:avLst/>
            </a:prstTxWarp>
          </a:bodyPr>
          <a:lstStyle>
            <a:lvl1pPr algn="r" defTabSz="955808">
              <a:defRPr sz="1300"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1126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265488" y="509588"/>
            <a:ext cx="3398837" cy="25495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0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1323708" y="3229795"/>
            <a:ext cx="7279225" cy="30580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5552" tIns="47776" rIns="95552" bIns="4777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_tradnl" noProof="0" smtClean="0"/>
              <a:t>Haga clic para modificar el estilo de texto del patrón</a:t>
            </a:r>
          </a:p>
          <a:p>
            <a:pPr lvl="1"/>
            <a:r>
              <a:rPr lang="es-ES_tradnl" noProof="0" smtClean="0"/>
              <a:t>Segundo nivel</a:t>
            </a:r>
          </a:p>
          <a:p>
            <a:pPr lvl="2"/>
            <a:r>
              <a:rPr lang="es-ES_tradnl" noProof="0" smtClean="0"/>
              <a:t>Tercer nivel</a:t>
            </a:r>
          </a:p>
          <a:p>
            <a:pPr lvl="3"/>
            <a:r>
              <a:rPr lang="es-ES_tradnl" noProof="0" smtClean="0"/>
              <a:t>Cuarto nivel</a:t>
            </a:r>
          </a:p>
          <a:p>
            <a:pPr lvl="4"/>
            <a:r>
              <a:rPr lang="es-ES_tradnl" noProof="0" smtClean="0"/>
              <a:t>Quinto nivel</a:t>
            </a:r>
          </a:p>
        </p:txBody>
      </p:sp>
      <p:sp>
        <p:nvSpPr>
          <p:cNvPr id="5120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6457411"/>
            <a:ext cx="4302625" cy="3402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5552" tIns="47776" rIns="95552" bIns="47776" numCol="1" anchor="b" anchorCtr="0" compatLnSpc="1">
            <a:prstTxWarp prst="textNoShape">
              <a:avLst/>
            </a:prstTxWarp>
          </a:bodyPr>
          <a:lstStyle>
            <a:lvl1pPr defTabSz="955808">
              <a:defRPr sz="1300"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5120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624013" y="6457411"/>
            <a:ext cx="4302625" cy="3402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5552" tIns="47776" rIns="95552" bIns="47776" numCol="1" anchor="b" anchorCtr="0" compatLnSpc="1">
            <a:prstTxWarp prst="textNoShape">
              <a:avLst/>
            </a:prstTxWarp>
          </a:bodyPr>
          <a:lstStyle>
            <a:lvl1pPr algn="r" defTabSz="955808">
              <a:defRPr sz="1300"/>
            </a:lvl1pPr>
          </a:lstStyle>
          <a:p>
            <a:pPr>
              <a:defRPr/>
            </a:pPr>
            <a:fld id="{70E67193-FD54-4C97-AD52-490F29C813B7}" type="slidenum">
              <a:rPr lang="es-ES_tradnl"/>
              <a:pPr>
                <a:defRPr/>
              </a:pPr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39319865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5675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defTabSz="955675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defTabSz="955675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defTabSz="955675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defTabSz="955675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F1955FEA-93C3-4E74-B3E6-41E92307B7B6}" type="slidenum">
              <a:rPr lang="es-ES_tradnl" smtClean="0"/>
              <a:pPr eaLnBrk="1" hangingPunct="1"/>
              <a:t>1</a:t>
            </a:fld>
            <a:endParaRPr lang="es-ES_tradnl" smtClean="0"/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s-ES_tradnl" b="1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5675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defTabSz="955675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defTabSz="955675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defTabSz="955675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defTabSz="955675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C2F0802B-EE5E-47A4-A65A-A4AD386EC711}" type="slidenum">
              <a:rPr lang="es-ES_tradnl" smtClean="0"/>
              <a:pPr eaLnBrk="1" hangingPunct="1"/>
              <a:t>2</a:t>
            </a:fld>
            <a:endParaRPr lang="es-ES_tradnl" smtClean="0"/>
          </a:p>
        </p:txBody>
      </p:sp>
      <p:sp>
        <p:nvSpPr>
          <p:cNvPr id="133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s-ES_tradnl" b="1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5675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defTabSz="955675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defTabSz="955675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defTabSz="955675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defTabSz="955675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5596F4D8-DE56-4059-ACAE-D38DDAE95153}" type="slidenum">
              <a:rPr lang="es-ES_tradnl" smtClean="0"/>
              <a:pPr eaLnBrk="1" hangingPunct="1"/>
              <a:t>3</a:t>
            </a:fld>
            <a:endParaRPr lang="es-ES_tradnl" smtClean="0"/>
          </a:p>
        </p:txBody>
      </p:sp>
      <p:sp>
        <p:nvSpPr>
          <p:cNvPr id="143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s-ES_tradnl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5675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defTabSz="955675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defTabSz="955675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defTabSz="955675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defTabSz="955675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95025B9C-6A97-46BC-A6B7-C7750F719222}" type="slidenum">
              <a:rPr lang="es-ES_tradnl" smtClean="0"/>
              <a:pPr eaLnBrk="1" hangingPunct="1"/>
              <a:t>4</a:t>
            </a:fld>
            <a:endParaRPr lang="es-ES_tradnl" smtClean="0"/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s-ES_tradnl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5675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defTabSz="955675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defTabSz="955675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defTabSz="955675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defTabSz="955675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C2F0802B-EE5E-47A4-A65A-A4AD386EC711}" type="slidenum">
              <a:rPr lang="es-ES_tradnl" smtClean="0"/>
              <a:pPr eaLnBrk="1" hangingPunct="1"/>
              <a:t>5</a:t>
            </a:fld>
            <a:endParaRPr lang="es-ES_tradnl" smtClean="0"/>
          </a:p>
        </p:txBody>
      </p:sp>
      <p:sp>
        <p:nvSpPr>
          <p:cNvPr id="133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s-ES_tradnl" b="1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5675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defTabSz="955675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defTabSz="955675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defTabSz="955675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defTabSz="955675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C2F0802B-EE5E-47A4-A65A-A4AD386EC711}" type="slidenum">
              <a:rPr lang="es-ES_tradnl" smtClean="0"/>
              <a:pPr eaLnBrk="1" hangingPunct="1"/>
              <a:t>6</a:t>
            </a:fld>
            <a:endParaRPr lang="es-ES_tradnl" smtClean="0"/>
          </a:p>
        </p:txBody>
      </p:sp>
      <p:sp>
        <p:nvSpPr>
          <p:cNvPr id="133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s-ES_tradnl" b="1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5675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defTabSz="955675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defTabSz="955675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defTabSz="955675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defTabSz="955675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F1955FEA-93C3-4E74-B3E6-41E92307B7B6}" type="slidenum">
              <a:rPr lang="es-ES_tradnl" smtClean="0"/>
              <a:pPr eaLnBrk="1" hangingPunct="1"/>
              <a:t>7</a:t>
            </a:fld>
            <a:endParaRPr lang="es-ES_tradnl" smtClean="0"/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s-ES_tradnl" b="1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ca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ca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0911F5-D864-4139-B3E2-AEF4848BA154}" type="datetimeFigureOut">
              <a:rPr lang="ca-ES" smtClean="0"/>
              <a:t>14/03/2016</a:t>
            </a:fld>
            <a:endParaRPr lang="ca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144A85-FFCE-43BB-8D6E-1B9701A28426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17927931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ca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ca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0911F5-D864-4139-B3E2-AEF4848BA154}" type="datetimeFigureOut">
              <a:rPr lang="ca-ES" smtClean="0"/>
              <a:t>14/03/2016</a:t>
            </a:fld>
            <a:endParaRPr lang="ca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144A85-FFCE-43BB-8D6E-1B9701A28426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42149218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ca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ca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0911F5-D864-4139-B3E2-AEF4848BA154}" type="datetimeFigureOut">
              <a:rPr lang="ca-ES" smtClean="0"/>
              <a:t>14/03/2016</a:t>
            </a:fld>
            <a:endParaRPr lang="ca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144A85-FFCE-43BB-8D6E-1B9701A28426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10450939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ca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a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7DF30D0-7955-4FE8-9AF3-B9A28F45E65B}" type="slidenum">
              <a:rPr lang="ca-ES" smtClean="0"/>
              <a:pPr>
                <a:defRPr/>
              </a:pPr>
              <a:t>‹Nº›</a:t>
            </a:fld>
            <a:endParaRPr lang="ca-ES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ca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a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8E01681-4D46-4261-9B4F-E740C3D9C4A1}" type="slidenum">
              <a:rPr lang="ca-ES" smtClean="0"/>
              <a:pPr>
                <a:defRPr/>
              </a:pPr>
              <a:t>‹Nº›</a:t>
            </a:fld>
            <a:endParaRPr lang="ca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5400" b="0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ca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a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8410DBA-8FEC-4BBC-B47F-1F6B003B2954}" type="slidenum">
              <a:rPr lang="ca-ES" smtClean="0"/>
              <a:pPr>
                <a:defRPr/>
              </a:pPr>
              <a:t>‹Nº›</a:t>
            </a:fld>
            <a:endParaRPr lang="ca-ES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ca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a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A1B3FFA-E4BC-43D2-9D20-C75DB889ABBC}" type="slidenum">
              <a:rPr lang="ca-ES" smtClean="0"/>
              <a:pPr>
                <a:defRPr/>
              </a:pPr>
              <a:t>‹Nº›</a:t>
            </a:fld>
            <a:endParaRPr lang="ca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ca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a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05A6CB7-7ECC-47B9-AA9D-04B357C674D3}" type="slidenum">
              <a:rPr lang="ca-ES" smtClean="0"/>
              <a:pPr>
                <a:defRPr/>
              </a:pPr>
              <a:t>‹Nº›</a:t>
            </a:fld>
            <a:endParaRPr lang="ca-ES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ca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a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28D2B55-D7B6-4215-B692-2E851CF93A97}" type="slidenum">
              <a:rPr lang="ca-ES" smtClean="0"/>
              <a:pPr>
                <a:defRPr/>
              </a:pPr>
              <a:t>‹Nº›</a:t>
            </a:fld>
            <a:endParaRPr lang="ca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ca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a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C3DD2F7-797D-4E54-9ABC-E6CF7290C15B}" type="slidenum">
              <a:rPr lang="ca-ES" smtClean="0"/>
              <a:pPr>
                <a:defRPr/>
              </a:pPr>
              <a:t>‹Nº›</a:t>
            </a:fld>
            <a:endParaRPr lang="ca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0"/>
            <a:ext cx="4594934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1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ca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a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B791673-A9D6-4161-B773-AC892B0072C4}" type="slidenum">
              <a:rPr lang="ca-ES" smtClean="0"/>
              <a:pPr>
                <a:defRPr/>
              </a:pPr>
              <a:t>‹Nº›</a:t>
            </a:fld>
            <a:endParaRPr lang="ca-ES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0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ca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ca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0911F5-D864-4139-B3E2-AEF4848BA154}" type="datetimeFigureOut">
              <a:rPr lang="ca-ES" smtClean="0"/>
              <a:t>14/03/2016</a:t>
            </a:fld>
            <a:endParaRPr lang="ca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144A85-FFCE-43BB-8D6E-1B9701A28426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122332375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ca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a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788A799-BDEB-491A-A79F-790C5DE4C983}" type="slidenum">
              <a:rPr lang="ca-ES" smtClean="0"/>
              <a:pPr>
                <a:defRPr/>
              </a:pPr>
              <a:t>‹Nº›</a:t>
            </a:fld>
            <a:endParaRPr lang="ca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ca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a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84ED83D-E436-4404-8568-CB93A0C0CB3F}" type="slidenum">
              <a:rPr lang="ca-ES" smtClean="0"/>
              <a:pPr>
                <a:defRPr/>
              </a:pPr>
              <a:t>‹Nº›</a:t>
            </a:fld>
            <a:endParaRPr lang="ca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1"/>
            <a:ext cx="1828800" cy="5410199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ca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a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48BD094-2807-4442-A395-9D82BF5C804B}" type="slidenum">
              <a:rPr lang="ca-ES" smtClean="0"/>
              <a:pPr>
                <a:defRPr/>
              </a:pPr>
              <a:t>‹Nº›</a:t>
            </a:fld>
            <a:endParaRPr lang="ca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521819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521819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ítulo, texto y 2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7522330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521819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_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521819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ca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0911F5-D864-4139-B3E2-AEF4848BA154}" type="datetimeFigureOut">
              <a:rPr lang="ca-ES" smtClean="0"/>
              <a:t>14/03/2016</a:t>
            </a:fld>
            <a:endParaRPr lang="ca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144A85-FFCE-43BB-8D6E-1B9701A28426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21948775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ca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ca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ca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0911F5-D864-4139-B3E2-AEF4848BA154}" type="datetimeFigureOut">
              <a:rPr lang="ca-ES" smtClean="0"/>
              <a:t>14/03/2016</a:t>
            </a:fld>
            <a:endParaRPr lang="ca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144A85-FFCE-43BB-8D6E-1B9701A28426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25556912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ca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ca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ca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0911F5-D864-4139-B3E2-AEF4848BA154}" type="datetimeFigureOut">
              <a:rPr lang="ca-ES" smtClean="0"/>
              <a:t>14/03/2016</a:t>
            </a:fld>
            <a:endParaRPr lang="ca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144A85-FFCE-43BB-8D6E-1B9701A28426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6771673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ca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0911F5-D864-4139-B3E2-AEF4848BA154}" type="datetimeFigureOut">
              <a:rPr lang="ca-ES" smtClean="0"/>
              <a:t>14/03/2016</a:t>
            </a:fld>
            <a:endParaRPr lang="ca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144A85-FFCE-43BB-8D6E-1B9701A28426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17931850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0911F5-D864-4139-B3E2-AEF4848BA154}" type="datetimeFigureOut">
              <a:rPr lang="ca-ES" smtClean="0"/>
              <a:t>14/03/2016</a:t>
            </a:fld>
            <a:endParaRPr lang="ca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144A85-FFCE-43BB-8D6E-1B9701A28426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21751461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ca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ca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0911F5-D864-4139-B3E2-AEF4848BA154}" type="datetimeFigureOut">
              <a:rPr lang="ca-ES" smtClean="0"/>
              <a:t>14/03/2016</a:t>
            </a:fld>
            <a:endParaRPr lang="ca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144A85-FFCE-43BB-8D6E-1B9701A28426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5016526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ca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a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0911F5-D864-4139-B3E2-AEF4848BA154}" type="datetimeFigureOut">
              <a:rPr lang="ca-ES" smtClean="0"/>
              <a:t>14/03/2016</a:t>
            </a:fld>
            <a:endParaRPr lang="ca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144A85-FFCE-43BB-8D6E-1B9701A28426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27442540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17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6" Type="http://schemas.openxmlformats.org/officeDocument/2006/relationships/slideLayout" Target="../slideLayouts/slideLayout27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ca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ca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0911F5-D864-4139-B3E2-AEF4848BA154}" type="datetimeFigureOut">
              <a:rPr lang="ca-ES" smtClean="0"/>
              <a:t>14/03/2016</a:t>
            </a:fld>
            <a:endParaRPr lang="ca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a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144A85-FFCE-43BB-8D6E-1B9701A28426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15833562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2" r:id="rId1"/>
    <p:sldLayoutId id="2147483783" r:id="rId2"/>
    <p:sldLayoutId id="2147483784" r:id="rId3"/>
    <p:sldLayoutId id="2147483785" r:id="rId4"/>
    <p:sldLayoutId id="2147483786" r:id="rId5"/>
    <p:sldLayoutId id="2147483787" r:id="rId6"/>
    <p:sldLayoutId id="2147483788" r:id="rId7"/>
    <p:sldLayoutId id="2147483789" r:id="rId8"/>
    <p:sldLayoutId id="2147483790" r:id="rId9"/>
    <p:sldLayoutId id="2147483791" r:id="rId10"/>
    <p:sldLayoutId id="2147483792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a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6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ca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6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pPr>
              <a:defRPr/>
            </a:pPr>
            <a:endParaRPr lang="ca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68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pPr>
              <a:defRPr/>
            </a:pPr>
            <a:fld id="{27DF30D0-7955-4FE8-9AF3-B9A28F45E65B}" type="slidenum">
              <a:rPr lang="ca-ES" smtClean="0"/>
              <a:pPr>
                <a:defRPr/>
              </a:pPr>
              <a:t>‹Nº›</a:t>
            </a:fld>
            <a:endParaRPr lang="ca-ES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4" r:id="rId1"/>
    <p:sldLayoutId id="2147483795" r:id="rId2"/>
    <p:sldLayoutId id="2147483796" r:id="rId3"/>
    <p:sldLayoutId id="2147483797" r:id="rId4"/>
    <p:sldLayoutId id="2147483798" r:id="rId5"/>
    <p:sldLayoutId id="2147483799" r:id="rId6"/>
    <p:sldLayoutId id="2147483800" r:id="rId7"/>
    <p:sldLayoutId id="2147483801" r:id="rId8"/>
    <p:sldLayoutId id="2147483802" r:id="rId9"/>
    <p:sldLayoutId id="2147483803" r:id="rId10"/>
    <p:sldLayoutId id="2147483804" r:id="rId11"/>
    <p:sldLayoutId id="2147483805" r:id="rId12"/>
    <p:sldLayoutId id="2147483806" r:id="rId13"/>
    <p:sldLayoutId id="2147483808" r:id="rId14"/>
    <p:sldLayoutId id="2147483810" r:id="rId15"/>
    <p:sldLayoutId id="2147483811" r:id="rId16"/>
  </p:sldLayoutIdLst>
  <p:transition spd="med">
    <p:fade/>
  </p:transition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6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3.xml"/><Relationship Id="rId5" Type="http://schemas.openxmlformats.org/officeDocument/2006/relationships/image" Target="../media/image4.gif"/><Relationship Id="rId4" Type="http://schemas.openxmlformats.org/officeDocument/2006/relationships/image" Target="../media/image3.gif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gif"/><Relationship Id="rId3" Type="http://schemas.openxmlformats.org/officeDocument/2006/relationships/image" Target="../media/image2.pn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4.xml"/><Relationship Id="rId6" Type="http://schemas.openxmlformats.org/officeDocument/2006/relationships/image" Target="../media/image6.jpeg"/><Relationship Id="rId11" Type="http://schemas.openxmlformats.org/officeDocument/2006/relationships/image" Target="../media/image10.png"/><Relationship Id="rId5" Type="http://schemas.openxmlformats.org/officeDocument/2006/relationships/image" Target="../media/image5.jpeg"/><Relationship Id="rId10" Type="http://schemas.openxmlformats.org/officeDocument/2006/relationships/image" Target="../media/image9.png"/><Relationship Id="rId4" Type="http://schemas.openxmlformats.org/officeDocument/2006/relationships/image" Target="../media/image3.gif"/><Relationship Id="rId9" Type="http://schemas.openxmlformats.org/officeDocument/2006/relationships/image" Target="../media/image8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5.xml"/><Relationship Id="rId5" Type="http://schemas.openxmlformats.org/officeDocument/2006/relationships/image" Target="../media/image4.gif"/><Relationship Id="rId4" Type="http://schemas.openxmlformats.org/officeDocument/2006/relationships/chart" Target="../charts/char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5.xml"/><Relationship Id="rId5" Type="http://schemas.openxmlformats.org/officeDocument/2006/relationships/image" Target="../media/image4.gif"/><Relationship Id="rId4" Type="http://schemas.openxmlformats.org/officeDocument/2006/relationships/chart" Target="../charts/char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7.xml"/><Relationship Id="rId5" Type="http://schemas.openxmlformats.org/officeDocument/2006/relationships/image" Target="../media/image4.gif"/><Relationship Id="rId4" Type="http://schemas.openxmlformats.org/officeDocument/2006/relationships/image" Target="../media/image3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9" name="Rectangle 11"/>
          <p:cNvSpPr>
            <a:spLocks noChangeArrowheads="1"/>
          </p:cNvSpPr>
          <p:nvPr/>
        </p:nvSpPr>
        <p:spPr bwMode="auto">
          <a:xfrm>
            <a:off x="1079500" y="1484313"/>
            <a:ext cx="6962775" cy="2016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ca-ES" sz="32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MEMÒRIA</a:t>
            </a:r>
          </a:p>
          <a:p>
            <a:pPr algn="ctr">
              <a:defRPr/>
            </a:pPr>
            <a:r>
              <a:rPr lang="ca-ES" sz="32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SERVEIS DE CONSUM </a:t>
            </a:r>
            <a:r>
              <a:rPr lang="ca-ES" sz="32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2015</a:t>
            </a:r>
            <a:endParaRPr lang="ca-ES" sz="32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grpSp>
        <p:nvGrpSpPr>
          <p:cNvPr id="5" name="4 Grupo"/>
          <p:cNvGrpSpPr/>
          <p:nvPr/>
        </p:nvGrpSpPr>
        <p:grpSpPr>
          <a:xfrm>
            <a:off x="3301318" y="3851069"/>
            <a:ext cx="2448273" cy="1182990"/>
            <a:chOff x="3203848" y="3717032"/>
            <a:chExt cx="2448273" cy="1182990"/>
          </a:xfrm>
        </p:grpSpPr>
        <p:pic>
          <p:nvPicPr>
            <p:cNvPr id="6" name="Picture 5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03848" y="4293097"/>
              <a:ext cx="2448273" cy="6069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" name="6 Imagen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203848" y="3717032"/>
              <a:ext cx="2448273" cy="452931"/>
            </a:xfrm>
            <a:prstGeom prst="rect">
              <a:avLst/>
            </a:prstGeom>
          </p:spPr>
        </p:pic>
      </p:grpSp>
      <p:pic>
        <p:nvPicPr>
          <p:cNvPr id="8" name="7 Imagen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60000" y="360000"/>
            <a:ext cx="1368152" cy="871025"/>
          </a:xfrm>
          <a:prstGeom prst="rect">
            <a:avLst/>
          </a:prstGeom>
        </p:spPr>
      </p:pic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245" name="9244 Grupo"/>
          <p:cNvGrpSpPr/>
          <p:nvPr/>
        </p:nvGrpSpPr>
        <p:grpSpPr>
          <a:xfrm>
            <a:off x="1177124" y="514872"/>
            <a:ext cx="6382876" cy="2266056"/>
            <a:chOff x="2748848" y="1128539"/>
            <a:chExt cx="3826690" cy="1796405"/>
          </a:xfrm>
        </p:grpSpPr>
        <p:sp>
          <p:nvSpPr>
            <p:cNvPr id="9242" name="9241 Rectángulo"/>
            <p:cNvSpPr/>
            <p:nvPr/>
          </p:nvSpPr>
          <p:spPr>
            <a:xfrm>
              <a:off x="3059832" y="1147651"/>
              <a:ext cx="3120741" cy="1777293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a-ES"/>
            </a:p>
          </p:txBody>
        </p:sp>
        <p:sp>
          <p:nvSpPr>
            <p:cNvPr id="2" name="1 CuadroTexto"/>
            <p:cNvSpPr txBox="1"/>
            <p:nvPr/>
          </p:nvSpPr>
          <p:spPr>
            <a:xfrm>
              <a:off x="2748848" y="1128539"/>
              <a:ext cx="3826690" cy="102978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ca-ES" sz="3600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Hem atès a 2.065</a:t>
              </a:r>
            </a:p>
            <a:p>
              <a:pPr algn="ctr"/>
              <a:r>
                <a:rPr lang="ca-ES" sz="3600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persones</a:t>
              </a:r>
              <a:endParaRPr lang="ca-E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sp>
        <p:nvSpPr>
          <p:cNvPr id="9216" name="9215 Triángulo isósceles"/>
          <p:cNvSpPr/>
          <p:nvPr/>
        </p:nvSpPr>
        <p:spPr>
          <a:xfrm rot="10800000">
            <a:off x="1265117" y="4365104"/>
            <a:ext cx="6427069" cy="678118"/>
          </a:xfrm>
          <a:prstGeom prst="triangle">
            <a:avLst>
              <a:gd name="adj" fmla="val 49852"/>
            </a:avLst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a-ES"/>
          </a:p>
        </p:txBody>
      </p:sp>
      <p:sp>
        <p:nvSpPr>
          <p:cNvPr id="7" name="Rectangle 2"/>
          <p:cNvSpPr txBox="1">
            <a:spLocks noChangeArrowheads="1"/>
          </p:cNvSpPr>
          <p:nvPr/>
        </p:nvSpPr>
        <p:spPr bwMode="auto">
          <a:xfrm>
            <a:off x="2471005" y="-171400"/>
            <a:ext cx="4105275" cy="709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ca-ES" sz="2000" dirty="0" smtClean="0">
                <a:solidFill>
                  <a:schemeClr val="tx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Dades</a:t>
            </a:r>
            <a:r>
              <a:rPr lang="ca-ES" sz="20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cs typeface="Arial" panose="020B0604020202020204" pitchFamily="34" charset="0"/>
              </a:rPr>
              <a:t> </a:t>
            </a:r>
            <a:r>
              <a:rPr lang="ca-ES" sz="2000" dirty="0" smtClean="0">
                <a:solidFill>
                  <a:schemeClr val="tx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globals</a:t>
            </a:r>
            <a:r>
              <a:rPr lang="ca-ES" sz="20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cs typeface="Arial" panose="020B0604020202020204" pitchFamily="34" charset="0"/>
              </a:rPr>
              <a:t> </a:t>
            </a:r>
            <a:endParaRPr lang="ca-ES" sz="300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anose="020B0A04020102020204" pitchFamily="34" charset="0"/>
              <a:cs typeface="Arial" panose="020B0604020202020204" pitchFamily="34" charset="0"/>
            </a:endParaRPr>
          </a:p>
        </p:txBody>
      </p:sp>
      <p:grpSp>
        <p:nvGrpSpPr>
          <p:cNvPr id="4" name="3 Grupo"/>
          <p:cNvGrpSpPr/>
          <p:nvPr/>
        </p:nvGrpSpPr>
        <p:grpSpPr>
          <a:xfrm>
            <a:off x="3489493" y="1659953"/>
            <a:ext cx="1758138" cy="948143"/>
            <a:chOff x="3203848" y="3717032"/>
            <a:chExt cx="2448273" cy="1182990"/>
          </a:xfrm>
          <a:solidFill>
            <a:schemeClr val="bg1">
              <a:lumMod val="65000"/>
            </a:schemeClr>
          </a:solidFill>
        </p:grpSpPr>
        <p:pic>
          <p:nvPicPr>
            <p:cNvPr id="14" name="Picture 5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03848" y="4293097"/>
              <a:ext cx="2448273" cy="606925"/>
            </a:xfrm>
            <a:prstGeom prst="rect">
              <a:avLst/>
            </a:prstGeom>
            <a:grpFill/>
            <a:ln w="9525">
              <a:solidFill>
                <a:srgbClr val="000000"/>
              </a:solidFill>
              <a:miter lim="800000"/>
              <a:headEnd/>
              <a:tailEnd/>
            </a:ln>
            <a:extLst/>
          </p:spPr>
        </p:pic>
        <p:pic>
          <p:nvPicPr>
            <p:cNvPr id="15" name="14 Imagen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203848" y="3717032"/>
              <a:ext cx="2448273" cy="452931"/>
            </a:xfrm>
            <a:prstGeom prst="rect">
              <a:avLst/>
            </a:prstGeom>
            <a:grpFill/>
            <a:ln>
              <a:solidFill>
                <a:schemeClr val="bg1">
                  <a:lumMod val="65000"/>
                </a:schemeClr>
              </a:solidFill>
            </a:ln>
          </p:spPr>
        </p:pic>
      </p:grpSp>
      <p:pic>
        <p:nvPicPr>
          <p:cNvPr id="1026" name="Picture 2" descr="C:\Documents and Settings\jbaulenas\Configuración local\Archivos temporales de Internet\Content.IE5\3F28LPCD\telefono[1]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2068" y="3143246"/>
            <a:ext cx="751549" cy="7515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C:\Documents and Settings\jbaulenas\Configuración local\Archivos temporales de Internet\Content.IE5\4Y9SRXV5\internet[1].jp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1851" y="3114295"/>
            <a:ext cx="933602" cy="7515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3" name="Picture 9" descr="C:\Documents and Settings\jbaulenas\Configuración local\Archivos temporales de Internet\Content.IE5\5Q8LO1E0\i-definitiva[1].jp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18632" y="3143247"/>
            <a:ext cx="506715" cy="7515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8" name="17 CuadroTexto"/>
          <p:cNvSpPr txBox="1"/>
          <p:nvPr/>
        </p:nvSpPr>
        <p:spPr>
          <a:xfrm>
            <a:off x="784614" y="3897342"/>
            <a:ext cx="19018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TELÈFON</a:t>
            </a:r>
          </a:p>
          <a:p>
            <a:pPr algn="ctr"/>
            <a:r>
              <a:rPr lang="es-ES" sz="1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879 persones</a:t>
            </a:r>
            <a:endParaRPr lang="ca-ES" sz="1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7" name="36 CuadroTexto"/>
          <p:cNvSpPr txBox="1"/>
          <p:nvPr/>
        </p:nvSpPr>
        <p:spPr>
          <a:xfrm>
            <a:off x="3711379" y="3894795"/>
            <a:ext cx="167288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WEB</a:t>
            </a:r>
          </a:p>
          <a:p>
            <a:pPr algn="ctr"/>
            <a:r>
              <a:rPr lang="es-ES" sz="1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143 persones</a:t>
            </a:r>
            <a:endParaRPr lang="ca-ES" sz="1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8" name="37 CuadroTexto"/>
          <p:cNvSpPr txBox="1"/>
          <p:nvPr/>
        </p:nvSpPr>
        <p:spPr>
          <a:xfrm>
            <a:off x="6742973" y="3897342"/>
            <a:ext cx="163405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ca-ES"/>
            </a:defPPr>
            <a:lvl1pPr algn="ctr">
              <a:defRPr sz="14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es-ES" dirty="0">
                <a:solidFill>
                  <a:schemeClr val="tx1"/>
                </a:solidFill>
              </a:rPr>
              <a:t>PRESENCIAL</a:t>
            </a:r>
          </a:p>
          <a:p>
            <a:r>
              <a:rPr lang="es-ES" dirty="0" smtClean="0">
                <a:solidFill>
                  <a:schemeClr val="tx1"/>
                </a:solidFill>
              </a:rPr>
              <a:t>1.043 persones</a:t>
            </a:r>
            <a:endParaRPr lang="ca-ES" dirty="0">
              <a:solidFill>
                <a:schemeClr val="tx1"/>
              </a:solidFill>
            </a:endParaRPr>
          </a:p>
        </p:txBody>
      </p:sp>
      <p:grpSp>
        <p:nvGrpSpPr>
          <p:cNvPr id="9243" name="9242 Grupo"/>
          <p:cNvGrpSpPr/>
          <p:nvPr/>
        </p:nvGrpSpPr>
        <p:grpSpPr>
          <a:xfrm>
            <a:off x="1687844" y="2608787"/>
            <a:ext cx="5784146" cy="520525"/>
            <a:chOff x="1707349" y="2630044"/>
            <a:chExt cx="5784146" cy="520525"/>
          </a:xfrm>
        </p:grpSpPr>
        <p:cxnSp>
          <p:nvCxnSpPr>
            <p:cNvPr id="24" name="23 Conector angular"/>
            <p:cNvCxnSpPr/>
            <p:nvPr/>
          </p:nvCxnSpPr>
          <p:spPr>
            <a:xfrm rot="10800000" flipV="1">
              <a:off x="1707349" y="3008103"/>
              <a:ext cx="2782203" cy="135143"/>
            </a:xfrm>
            <a:prstGeom prst="bentConnector2">
              <a:avLst/>
            </a:prstGeom>
            <a:ln w="63500"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25 Conector angular"/>
            <p:cNvCxnSpPr/>
            <p:nvPr/>
          </p:nvCxnSpPr>
          <p:spPr>
            <a:xfrm>
              <a:off x="4489552" y="3004099"/>
              <a:ext cx="3001943" cy="146470"/>
            </a:xfrm>
            <a:prstGeom prst="bentConnector2">
              <a:avLst/>
            </a:prstGeom>
            <a:ln w="63500"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29 Conector recto"/>
            <p:cNvCxnSpPr/>
            <p:nvPr/>
          </p:nvCxnSpPr>
          <p:spPr>
            <a:xfrm rot="120000">
              <a:off x="4543148" y="2630044"/>
              <a:ext cx="48357" cy="505508"/>
            </a:xfrm>
            <a:prstGeom prst="line">
              <a:avLst/>
            </a:prstGeom>
            <a:ln w="63500"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2" name="71 CuadroTexto"/>
          <p:cNvSpPr txBox="1"/>
          <p:nvPr/>
        </p:nvSpPr>
        <p:spPr>
          <a:xfrm>
            <a:off x="784614" y="4994011"/>
            <a:ext cx="127900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ca-ES"/>
            </a:defPPr>
            <a:lvl1pPr algn="ctr">
              <a:defRPr sz="14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es-ES" dirty="0" smtClean="0">
                <a:solidFill>
                  <a:schemeClr val="tx1"/>
                </a:solidFill>
              </a:rPr>
              <a:t>CONSULTES</a:t>
            </a:r>
            <a:endParaRPr lang="es-ES" dirty="0">
              <a:solidFill>
                <a:schemeClr val="tx1"/>
              </a:solidFill>
            </a:endParaRPr>
          </a:p>
          <a:p>
            <a:r>
              <a:rPr lang="es-ES" dirty="0" smtClean="0">
                <a:solidFill>
                  <a:schemeClr val="tx1"/>
                </a:solidFill>
              </a:rPr>
              <a:t>1.727</a:t>
            </a:r>
            <a:endParaRPr lang="ca-ES" dirty="0">
              <a:solidFill>
                <a:schemeClr val="tx1"/>
              </a:solidFill>
            </a:endParaRPr>
          </a:p>
        </p:txBody>
      </p:sp>
      <p:sp>
        <p:nvSpPr>
          <p:cNvPr id="73" name="72 CuadroTexto"/>
          <p:cNvSpPr txBox="1"/>
          <p:nvPr/>
        </p:nvSpPr>
        <p:spPr>
          <a:xfrm>
            <a:off x="6901203" y="4967479"/>
            <a:ext cx="215546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ca-ES"/>
            </a:defPPr>
            <a:lvl1pPr algn="ctr">
              <a:defRPr sz="14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es-ES" dirty="0">
                <a:solidFill>
                  <a:schemeClr val="tx1"/>
                </a:solidFill>
              </a:rPr>
              <a:t>RECLAMACIONS</a:t>
            </a:r>
          </a:p>
          <a:p>
            <a:r>
              <a:rPr lang="es-ES" dirty="0" smtClean="0">
                <a:solidFill>
                  <a:schemeClr val="tx1"/>
                </a:solidFill>
              </a:rPr>
              <a:t>338</a:t>
            </a:r>
            <a:endParaRPr lang="ca-ES" dirty="0">
              <a:solidFill>
                <a:schemeClr val="tx1"/>
              </a:solidFill>
            </a:endParaRPr>
          </a:p>
        </p:txBody>
      </p:sp>
      <p:pic>
        <p:nvPicPr>
          <p:cNvPr id="78" name="77 Imagen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60000" y="360000"/>
            <a:ext cx="1368152" cy="871025"/>
          </a:xfrm>
          <a:prstGeom prst="rect">
            <a:avLst/>
          </a:prstGeom>
        </p:spPr>
      </p:pic>
      <p:pic>
        <p:nvPicPr>
          <p:cNvPr id="1027" name="Picture 3" descr="C:\Documents and Settings\jbaulenas\Configuración local\Archivos temporales de Internet\Content.IE5\N2VMSE6H\graphic20[1].jpg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3861" y="4741420"/>
            <a:ext cx="825494" cy="10118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C:\Documents and Settings\jbaulenas\Configuración local\Archivos temporales de Internet\Content.IE5\5Q8LO1E0\Cuaderno de Reclamaciones[1].png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30122" y="4818787"/>
            <a:ext cx="1390149" cy="8516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44" name="43 Conector angular"/>
          <p:cNvCxnSpPr>
            <a:stCxn id="1027" idx="3"/>
            <a:endCxn id="9216" idx="0"/>
          </p:cNvCxnSpPr>
          <p:nvPr/>
        </p:nvCxnSpPr>
        <p:spPr>
          <a:xfrm flipV="1">
            <a:off x="3159355" y="5043222"/>
            <a:ext cx="1328809" cy="204118"/>
          </a:xfrm>
          <a:prstGeom prst="straightConnector1">
            <a:avLst/>
          </a:prstGeom>
          <a:solidFill>
            <a:schemeClr val="bg1">
              <a:lumMod val="75000"/>
            </a:schemeClr>
          </a:solidFill>
          <a:ln w="635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43 Conector angular"/>
          <p:cNvCxnSpPr>
            <a:stCxn id="1028" idx="1"/>
            <a:endCxn id="9216" idx="0"/>
          </p:cNvCxnSpPr>
          <p:nvPr/>
        </p:nvCxnSpPr>
        <p:spPr>
          <a:xfrm flipH="1" flipV="1">
            <a:off x="4488164" y="5043222"/>
            <a:ext cx="1141958" cy="201410"/>
          </a:xfrm>
          <a:prstGeom prst="straightConnector1">
            <a:avLst/>
          </a:prstGeom>
          <a:solidFill>
            <a:schemeClr val="bg1">
              <a:lumMod val="75000"/>
            </a:schemeClr>
          </a:solidFill>
          <a:ln w="635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43 Conector angular"/>
          <p:cNvCxnSpPr>
            <a:endCxn id="9216" idx="0"/>
          </p:cNvCxnSpPr>
          <p:nvPr/>
        </p:nvCxnSpPr>
        <p:spPr>
          <a:xfrm flipH="1" flipV="1">
            <a:off x="4488164" y="5043222"/>
            <a:ext cx="26672" cy="627254"/>
          </a:xfrm>
          <a:prstGeom prst="straightConnector1">
            <a:avLst/>
          </a:prstGeom>
          <a:solidFill>
            <a:schemeClr val="bg1">
              <a:lumMod val="75000"/>
            </a:schemeClr>
          </a:solidFill>
          <a:ln w="635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58 CuadroTexto"/>
          <p:cNvSpPr txBox="1"/>
          <p:nvPr/>
        </p:nvSpPr>
        <p:spPr>
          <a:xfrm>
            <a:off x="3423765" y="5670476"/>
            <a:ext cx="215546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ca-ES"/>
            </a:defPPr>
            <a:lvl1pPr algn="ctr">
              <a:defRPr sz="14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es-ES" dirty="0" smtClean="0">
                <a:solidFill>
                  <a:schemeClr val="tx1"/>
                </a:solidFill>
              </a:rPr>
              <a:t>MEDIACIÓ CIVIL</a:t>
            </a:r>
            <a:endParaRPr lang="ca-ES" dirty="0">
              <a:solidFill>
                <a:schemeClr val="tx1"/>
              </a:solidFill>
            </a:endParaRPr>
          </a:p>
          <a:p>
            <a:r>
              <a:rPr lang="ca-ES" dirty="0">
                <a:solidFill>
                  <a:schemeClr val="tx1"/>
                </a:solidFill>
              </a:rPr>
              <a:t>9</a:t>
            </a:r>
            <a:endParaRPr lang="es-ES" dirty="0">
              <a:solidFill>
                <a:schemeClr val="tx1"/>
              </a:solidFill>
            </a:endParaRPr>
          </a:p>
        </p:txBody>
      </p:sp>
      <p:pic>
        <p:nvPicPr>
          <p:cNvPr id="3" name="2 Imagen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11851" y="6153000"/>
            <a:ext cx="952626" cy="7144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69161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1 Gráfic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76380131"/>
              </p:ext>
            </p:extLst>
          </p:nvPr>
        </p:nvGraphicFramePr>
        <p:xfrm>
          <a:off x="1132846" y="178594"/>
          <a:ext cx="6715125" cy="24352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7" name="6 Gráfic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50849580"/>
              </p:ext>
            </p:extLst>
          </p:nvPr>
        </p:nvGraphicFramePr>
        <p:xfrm>
          <a:off x="979960" y="2492375"/>
          <a:ext cx="6812880" cy="39957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5" name="4 CuadroTexto"/>
          <p:cNvSpPr txBox="1"/>
          <p:nvPr/>
        </p:nvSpPr>
        <p:spPr>
          <a:xfrm>
            <a:off x="1722464" y="2307431"/>
            <a:ext cx="5327873" cy="3698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ca-E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Distribució de les consultes pels principals </a:t>
            </a:r>
            <a:r>
              <a:rPr lang="ca-E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sectors</a:t>
            </a:r>
            <a:endParaRPr lang="ca-E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5" name="14 Imagen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60000" y="360000"/>
            <a:ext cx="1368152" cy="871025"/>
          </a:xfrm>
          <a:prstGeom prst="rect">
            <a:avLst/>
          </a:prstGeom>
        </p:spPr>
      </p:pic>
      <p:sp>
        <p:nvSpPr>
          <p:cNvPr id="17" name="16 CuadroTexto"/>
          <p:cNvSpPr txBox="1"/>
          <p:nvPr/>
        </p:nvSpPr>
        <p:spPr>
          <a:xfrm>
            <a:off x="1836055" y="479599"/>
            <a:ext cx="5327873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ca-E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Nombre de </a:t>
            </a:r>
            <a:r>
              <a:rPr lang="ca-E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consultes</a:t>
            </a:r>
            <a:r>
              <a:rPr lang="ca-E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2015</a:t>
            </a:r>
            <a:endParaRPr lang="ca-E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9277335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1 Gráfic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29242516"/>
              </p:ext>
            </p:extLst>
          </p:nvPr>
        </p:nvGraphicFramePr>
        <p:xfrm>
          <a:off x="1142428" y="360000"/>
          <a:ext cx="6715125" cy="167176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4 CuadroTexto"/>
          <p:cNvSpPr txBox="1"/>
          <p:nvPr/>
        </p:nvSpPr>
        <p:spPr>
          <a:xfrm>
            <a:off x="1656214" y="2257176"/>
            <a:ext cx="5687553" cy="3698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ca-E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Sectors que plantegen més reclamacions</a:t>
            </a:r>
            <a:endParaRPr lang="ca-E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9" name="8 Gráfic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74542080"/>
              </p:ext>
            </p:extLst>
          </p:nvPr>
        </p:nvGraphicFramePr>
        <p:xfrm>
          <a:off x="1117925" y="2442120"/>
          <a:ext cx="6442075" cy="39957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pic>
        <p:nvPicPr>
          <p:cNvPr id="17" name="16 Imagen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60000" y="360000"/>
            <a:ext cx="1368152" cy="871025"/>
          </a:xfrm>
          <a:prstGeom prst="rect">
            <a:avLst/>
          </a:prstGeom>
        </p:spPr>
      </p:pic>
      <p:sp>
        <p:nvSpPr>
          <p:cNvPr id="19" name="18 CuadroTexto"/>
          <p:cNvSpPr txBox="1"/>
          <p:nvPr/>
        </p:nvSpPr>
        <p:spPr>
          <a:xfrm>
            <a:off x="1836055" y="479599"/>
            <a:ext cx="5327873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ca-E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Nombre de </a:t>
            </a:r>
            <a:r>
              <a:rPr lang="ca-E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reclamacions</a:t>
            </a:r>
            <a:r>
              <a:rPr lang="ca-E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2015</a:t>
            </a:r>
            <a:endParaRPr lang="ca-E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"/>
          <p:cNvSpPr txBox="1">
            <a:spLocks noChangeArrowheads="1"/>
          </p:cNvSpPr>
          <p:nvPr/>
        </p:nvSpPr>
        <p:spPr bwMode="auto">
          <a:xfrm>
            <a:off x="2663613" y="374219"/>
            <a:ext cx="3816771" cy="4624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ca-ES" sz="20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Pobresa energètica</a:t>
            </a:r>
            <a:endParaRPr lang="ca-ES" sz="300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2 CuadroTexto"/>
          <p:cNvSpPr txBox="1"/>
          <p:nvPr/>
        </p:nvSpPr>
        <p:spPr>
          <a:xfrm>
            <a:off x="405230" y="1124744"/>
            <a:ext cx="7969477" cy="48479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ca-ES" sz="1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L’OMIC ha rebut, des </a:t>
            </a:r>
            <a:r>
              <a:rPr lang="ca-ES" sz="1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dels serveis socials </a:t>
            </a:r>
            <a:r>
              <a:rPr lang="ca-ES" sz="1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municipals, més </a:t>
            </a:r>
            <a:r>
              <a:rPr lang="ca-ES" sz="1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 200 peticions per acollir-se a la Llei 24/2015. </a:t>
            </a:r>
            <a:endParaRPr lang="ca-ES" sz="16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ca-ES" sz="1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S’han </a:t>
            </a:r>
            <a:r>
              <a:rPr lang="ca-ES" sz="1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produït talls de subministraments en 48 </a:t>
            </a:r>
            <a:r>
              <a:rPr lang="ca-ES" sz="1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casos. </a:t>
            </a:r>
          </a:p>
          <a:p>
            <a:pPr lvl="1">
              <a:lnSpc>
                <a:spcPct val="150000"/>
              </a:lnSpc>
            </a:pPr>
            <a:r>
              <a:rPr lang="ca-ES" sz="1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En 24 d’aquests, s’havia emès </a:t>
            </a:r>
            <a:r>
              <a:rPr lang="ca-ES" sz="1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l’informe previ de vulnerabilitat. </a:t>
            </a:r>
            <a:endParaRPr lang="ca-ES" sz="16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1">
              <a:lnSpc>
                <a:spcPct val="150000"/>
              </a:lnSpc>
            </a:pPr>
            <a:r>
              <a:rPr lang="ca-ES" sz="1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En </a:t>
            </a:r>
            <a:r>
              <a:rPr lang="ca-ES" sz="1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 resta de </a:t>
            </a:r>
            <a:r>
              <a:rPr lang="ca-ES" sz="1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casos, </a:t>
            </a:r>
            <a:r>
              <a:rPr lang="ca-ES" sz="1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el ciutadà </a:t>
            </a:r>
            <a:r>
              <a:rPr lang="ca-ES" sz="1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NO va </a:t>
            </a:r>
            <a:r>
              <a:rPr lang="ca-ES" sz="1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acudir als serveis </a:t>
            </a:r>
            <a:r>
              <a:rPr lang="ca-ES" sz="1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socials, </a:t>
            </a:r>
            <a:r>
              <a:rPr lang="ca-ES" sz="1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fins que es va produir el tall. 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ca-ES" sz="1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 majoria dels </a:t>
            </a:r>
            <a:r>
              <a:rPr lang="ca-ES" sz="1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talls (85%) </a:t>
            </a:r>
            <a:r>
              <a:rPr lang="ca-ES" sz="1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són de </a:t>
            </a:r>
            <a:r>
              <a:rPr lang="ca-ES" sz="1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llum i </a:t>
            </a:r>
            <a:r>
              <a:rPr lang="ca-ES" sz="1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 resta </a:t>
            </a:r>
            <a:r>
              <a:rPr lang="ca-ES" sz="1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un de gas (15%). </a:t>
            </a:r>
            <a:endParaRPr lang="ca-ES" sz="16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ca-ES" sz="1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Les </a:t>
            </a:r>
            <a:r>
              <a:rPr lang="ca-ES" sz="1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tres principals empreses  amb les que </a:t>
            </a:r>
            <a:r>
              <a:rPr lang="ca-ES" sz="1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</a:t>
            </a:r>
            <a:r>
              <a:rPr lang="ca-ES" sz="1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’actua són Endesa Energia, Gas Natural Fenosa, Iberdrola. 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ca-ES" sz="1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S’han elevat 10 </a:t>
            </a:r>
            <a:r>
              <a:rPr lang="ca-ES" sz="1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expedients a l’Agència Catalana del Consum,  </a:t>
            </a:r>
            <a:r>
              <a:rPr lang="ca-ES" sz="1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per inici de les actuacions </a:t>
            </a:r>
            <a:r>
              <a:rPr lang="ca-ES" sz="1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sancionadores, per </a:t>
            </a:r>
            <a:r>
              <a:rPr lang="ca-ES" sz="1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infracció de la Llei 24/2015.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ca-ES" sz="1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S’ha detectat </a:t>
            </a:r>
            <a:r>
              <a:rPr lang="ca-ES" sz="1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que les empreses subministradores estan cedint el cobrament del deute pendent a altres empreses especialitzades en cobraments. </a:t>
            </a:r>
            <a:endParaRPr lang="ca-ES" sz="16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4" name="3 Imagen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60000" y="360000"/>
            <a:ext cx="1368152" cy="8710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11480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"/>
          <p:cNvSpPr txBox="1">
            <a:spLocks noChangeArrowheads="1"/>
          </p:cNvSpPr>
          <p:nvPr/>
        </p:nvSpPr>
        <p:spPr bwMode="auto">
          <a:xfrm>
            <a:off x="2663613" y="374219"/>
            <a:ext cx="3924611" cy="6065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ca-ES" sz="20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Algunes consideracions al marge de les dades</a:t>
            </a:r>
            <a:endParaRPr lang="ca-ES" sz="300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2 CuadroTexto"/>
          <p:cNvSpPr txBox="1"/>
          <p:nvPr/>
        </p:nvSpPr>
        <p:spPr>
          <a:xfrm>
            <a:off x="539552" y="1124744"/>
            <a:ext cx="8352928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200000"/>
              </a:lnSpc>
              <a:buFont typeface="+mj-lt"/>
              <a:buAutoNum type="arabicPeriod"/>
            </a:pPr>
            <a:r>
              <a:rPr lang="ca-ES" sz="15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Persones consumidores </a:t>
            </a:r>
            <a:r>
              <a:rPr lang="ca-ES" sz="15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molt més </a:t>
            </a:r>
            <a:r>
              <a:rPr lang="ca-ES" sz="15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informades, </a:t>
            </a:r>
            <a:r>
              <a:rPr lang="ca-ES" sz="15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amb un perfil </a:t>
            </a:r>
            <a:r>
              <a:rPr lang="ca-ES" sz="15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més </a:t>
            </a:r>
            <a:r>
              <a:rPr lang="ca-ES" sz="15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crític i inconformista</a:t>
            </a:r>
            <a:r>
              <a:rPr lang="ca-ES" sz="1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ca-ES" sz="15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que </a:t>
            </a:r>
            <a:r>
              <a:rPr lang="ca-ES" sz="15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plantegen </a:t>
            </a:r>
            <a:r>
              <a:rPr lang="ca-ES" sz="15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reclamacions de major complexitat.</a:t>
            </a:r>
          </a:p>
          <a:p>
            <a:pPr marL="342900" indent="-342900">
              <a:lnSpc>
                <a:spcPct val="200000"/>
              </a:lnSpc>
              <a:buFont typeface="+mj-lt"/>
              <a:buAutoNum type="arabicPeriod"/>
            </a:pPr>
            <a:r>
              <a:rPr lang="ca-ES" sz="15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Canvi emergent en la tipologia de reclamacions en dos sentits:</a:t>
            </a:r>
          </a:p>
          <a:p>
            <a:pPr>
              <a:lnSpc>
                <a:spcPct val="200000"/>
              </a:lnSpc>
            </a:pPr>
            <a:r>
              <a:rPr lang="ca-ES" sz="1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ca-ES" sz="15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2.1     A causa dels expedients per pobresa energètica</a:t>
            </a:r>
          </a:p>
          <a:p>
            <a:pPr lvl="1">
              <a:lnSpc>
                <a:spcPct val="200000"/>
              </a:lnSpc>
            </a:pPr>
            <a:r>
              <a:rPr lang="ca-ES" sz="15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2.2     A causa de l'augment considerable de les compres i/o contractacions </a:t>
            </a:r>
            <a:r>
              <a:rPr lang="ca-ES" sz="15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online</a:t>
            </a:r>
          </a:p>
          <a:p>
            <a:pPr>
              <a:lnSpc>
                <a:spcPct val="200000"/>
              </a:lnSpc>
            </a:pPr>
            <a:r>
              <a:rPr lang="ca-ES" sz="15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3.    </a:t>
            </a:r>
            <a:r>
              <a:rPr lang="ca-ES" sz="1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Canvi de mentalitat d’un consumidor que no tant sols </a:t>
            </a:r>
            <a:r>
              <a:rPr lang="ca-ES" sz="15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compra, </a:t>
            </a:r>
            <a:r>
              <a:rPr lang="ca-ES" sz="1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sinó que ven els seus       </a:t>
            </a:r>
            <a:r>
              <a:rPr lang="ca-ES" sz="15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propis </a:t>
            </a:r>
            <a:r>
              <a:rPr lang="ca-ES" sz="1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productes </a:t>
            </a:r>
            <a:r>
              <a:rPr lang="ca-ES" sz="15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mercès a la tecnologia i a les plataformes digitals.</a:t>
            </a:r>
          </a:p>
          <a:p>
            <a:pPr>
              <a:lnSpc>
                <a:spcPct val="200000"/>
              </a:lnSpc>
            </a:pPr>
            <a:r>
              <a:rPr lang="ca-ES" sz="15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4.    La Paeria atén no només a la ciutadania de Lleida, sinó també qualsevol consumidor que compra a la ciutat (un 38 % de no residents).</a:t>
            </a:r>
          </a:p>
        </p:txBody>
      </p:sp>
      <p:pic>
        <p:nvPicPr>
          <p:cNvPr id="4" name="3 Imagen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60000" y="360000"/>
            <a:ext cx="1368152" cy="8710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84615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9" name="Rectangle 11"/>
          <p:cNvSpPr>
            <a:spLocks noChangeArrowheads="1"/>
          </p:cNvSpPr>
          <p:nvPr/>
        </p:nvSpPr>
        <p:spPr bwMode="auto">
          <a:xfrm>
            <a:off x="1079500" y="1484313"/>
            <a:ext cx="6962775" cy="2016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ca-ES" sz="32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MEMÒRIA</a:t>
            </a:r>
          </a:p>
          <a:p>
            <a:pPr algn="ctr">
              <a:defRPr/>
            </a:pPr>
            <a:r>
              <a:rPr lang="ca-ES" sz="32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SERVEIS DE CONSUM </a:t>
            </a:r>
            <a:r>
              <a:rPr lang="ca-ES" sz="32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2015</a:t>
            </a:r>
            <a:endParaRPr lang="ca-ES" sz="32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grpSp>
        <p:nvGrpSpPr>
          <p:cNvPr id="5" name="4 Grupo"/>
          <p:cNvGrpSpPr/>
          <p:nvPr/>
        </p:nvGrpSpPr>
        <p:grpSpPr>
          <a:xfrm>
            <a:off x="3275855" y="3398138"/>
            <a:ext cx="2448273" cy="1182990"/>
            <a:chOff x="3203848" y="3717032"/>
            <a:chExt cx="2448273" cy="1182990"/>
          </a:xfrm>
        </p:grpSpPr>
        <p:pic>
          <p:nvPicPr>
            <p:cNvPr id="6" name="Picture 5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03848" y="4293097"/>
              <a:ext cx="2448273" cy="6069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" name="6 Imagen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203848" y="3717032"/>
              <a:ext cx="2448273" cy="452931"/>
            </a:xfrm>
            <a:prstGeom prst="rect">
              <a:avLst/>
            </a:prstGeom>
          </p:spPr>
        </p:pic>
      </p:grpSp>
      <p:pic>
        <p:nvPicPr>
          <p:cNvPr id="8" name="7 Imagen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60000" y="360000"/>
            <a:ext cx="1368152" cy="8710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7860786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iseño personalizado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NewsPrint">
  <a:themeElements>
    <a:clrScheme name="NewsPrint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NewsPrint">
      <a:majorFont>
        <a:latin typeface="Impact"/>
        <a:ea typeface=""/>
        <a:cs typeface=""/>
        <a:font script="Jpan" typeface="HGP創英角ｺﾞｼｯｸUB"/>
        <a:font script="Hang" typeface="HY견고딕"/>
        <a:font script="Hans" typeface="微软雅黑"/>
        <a:font script="Hant" typeface="微軟正黑體"/>
        <a:font script="Arab" typeface="Tahoma"/>
        <a:font script="Hebr" typeface="To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NewsPrint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3404</TotalTime>
  <Words>279</Words>
  <Application>Microsoft Office PowerPoint</Application>
  <PresentationFormat>Presentación en pantalla (4:3)</PresentationFormat>
  <Paragraphs>80</Paragraphs>
  <Slides>7</Slides>
  <Notes>7</Notes>
  <HiddenSlides>0</HiddenSlides>
  <MMClips>0</MMClips>
  <ScaleCrop>false</ScaleCrop>
  <HeadingPairs>
    <vt:vector size="4" baseType="variant">
      <vt:variant>
        <vt:lpstr>Tema</vt:lpstr>
      </vt:variant>
      <vt:variant>
        <vt:i4>2</vt:i4>
      </vt:variant>
      <vt:variant>
        <vt:lpstr>Títulos de diapositiva</vt:lpstr>
      </vt:variant>
      <vt:variant>
        <vt:i4>7</vt:i4>
      </vt:variant>
    </vt:vector>
  </HeadingPairs>
  <TitlesOfParts>
    <vt:vector size="9" baseType="lpstr">
      <vt:lpstr>Diseño personalizado</vt:lpstr>
      <vt:lpstr>NewsPrint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MEMÒRIA DELS SERVEIS DE  CONSUM 2008</dc:title>
  <dc:creator>Anna Maria Martí i Solé</dc:creator>
  <cp:lastModifiedBy>Anna Maria Martí i Solé</cp:lastModifiedBy>
  <cp:revision>273</cp:revision>
  <cp:lastPrinted>2015-03-13T10:10:50Z</cp:lastPrinted>
  <dcterms:created xsi:type="dcterms:W3CDTF">2009-03-09T10:31:07Z</dcterms:created>
  <dcterms:modified xsi:type="dcterms:W3CDTF">2016-03-14T16:47:31Z</dcterms:modified>
</cp:coreProperties>
</file>