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9" r:id="rId9"/>
    <p:sldId id="270" r:id="rId10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A7A6"/>
    <a:srgbClr val="F7F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4" y="4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46710" y="365761"/>
            <a:ext cx="17586960" cy="95669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4970" y="1323564"/>
            <a:ext cx="14950440" cy="438912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10800" b="1" cap="all" baseline="0">
                <a:solidFill>
                  <a:schemeClr val="tx1"/>
                </a:solidFill>
              </a:defRPr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4295" y="5804452"/>
            <a:ext cx="13151790" cy="2082248"/>
          </a:xfrm>
        </p:spPr>
        <p:txBody>
          <a:bodyPr>
            <a:normAutofit/>
          </a:bodyPr>
          <a:lstStyle>
            <a:lvl1pPr marL="0" indent="0" algn="ctr">
              <a:buNone/>
              <a:defRPr sz="3300">
                <a:solidFill>
                  <a:schemeClr val="tx1"/>
                </a:solidFill>
              </a:defRPr>
            </a:lvl1pPr>
            <a:lvl2pPr marL="685800" indent="0" algn="ctr">
              <a:buNone/>
              <a:defRPr sz="3300"/>
            </a:lvl2pPr>
            <a:lvl3pPr marL="1371600" indent="0" algn="ctr">
              <a:buNone/>
              <a:defRPr sz="3300"/>
            </a:lvl3pPr>
            <a:lvl4pPr marL="2057400" indent="0" algn="ctr">
              <a:buNone/>
              <a:defRPr sz="3000"/>
            </a:lvl4pPr>
            <a:lvl5pPr marL="2743200" indent="0" algn="ctr">
              <a:buNone/>
              <a:defRPr sz="3000"/>
            </a:lvl5pPr>
            <a:lvl6pPr marL="3429000" indent="0" algn="ctr">
              <a:buNone/>
              <a:defRPr sz="3000"/>
            </a:lvl6pPr>
            <a:lvl7pPr marL="4114800" indent="0" algn="ctr">
              <a:buNone/>
              <a:defRPr sz="3000"/>
            </a:lvl7pPr>
            <a:lvl8pPr marL="4800600" indent="0" algn="ctr">
              <a:buNone/>
              <a:defRPr sz="3000"/>
            </a:lvl8pPr>
            <a:lvl9pPr marL="5486400" indent="0" algn="ctr">
              <a:buNone/>
              <a:defRPr sz="3000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2967991" y="5600700"/>
            <a:ext cx="123444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5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52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1143000"/>
            <a:ext cx="3486150" cy="8115300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4500" y="1143000"/>
            <a:ext cx="11144250" cy="8115300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52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4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636" y="1760363"/>
            <a:ext cx="14950440" cy="438912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10800" b="0" cap="all" baseline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4892" y="6231780"/>
            <a:ext cx="13153644" cy="2045709"/>
          </a:xfrm>
        </p:spPr>
        <p:txBody>
          <a:bodyPr anchor="t">
            <a:normAutofit/>
          </a:bodyPr>
          <a:lstStyle>
            <a:lvl1pPr marL="0" indent="0" algn="ctr">
              <a:buNone/>
              <a:defRPr sz="33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2971801" y="6030612"/>
            <a:ext cx="123444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59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500" y="3086098"/>
            <a:ext cx="7132320" cy="6035040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01418" y="3086100"/>
            <a:ext cx="7132320" cy="6035040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81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4500" y="3002266"/>
            <a:ext cx="7132320" cy="116586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14500" y="4082225"/>
            <a:ext cx="7132320" cy="5074920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03760" y="2998548"/>
            <a:ext cx="7132320" cy="116586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03760" y="4078983"/>
            <a:ext cx="7132320" cy="5074920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815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44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34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1645920"/>
            <a:ext cx="5897880" cy="260604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60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39" y="1645920"/>
            <a:ext cx="7818120" cy="699516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4500" y="4251960"/>
            <a:ext cx="5897880" cy="45262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500"/>
              </a:spcBef>
              <a:buNone/>
              <a:defRPr sz="255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96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1645920"/>
            <a:ext cx="5897880" cy="260604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6000" b="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19872" y="1604771"/>
            <a:ext cx="9148572" cy="72009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42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4500" y="4251960"/>
            <a:ext cx="5897880" cy="43205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500"/>
              </a:spcBef>
              <a:buNone/>
              <a:defRPr sz="255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09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346710" y="365761"/>
            <a:ext cx="17586960" cy="95669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14500" y="914400"/>
            <a:ext cx="14813280" cy="2034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4501" y="3086100"/>
            <a:ext cx="14809307" cy="6057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14494" y="9335743"/>
            <a:ext cx="349361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23722" y="9335743"/>
            <a:ext cx="707666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994296" y="9335743"/>
            <a:ext cx="2559326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65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274320" algn="l" defTabSz="1371600" rtl="0" eaLnBrk="1" latinLnBrk="0" hangingPunct="1">
        <a:lnSpc>
          <a:spcPct val="90000"/>
        </a:lnSpc>
        <a:spcBef>
          <a:spcPts val="2100"/>
        </a:spcBef>
        <a:buClr>
          <a:schemeClr val="tx1"/>
        </a:buClr>
        <a:buSzPct val="80000"/>
        <a:buFont typeface="Corbe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7432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7432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indent="-27432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34290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850000" indent="-34290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3300000" indent="-34290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3750000" indent="-342900" algn="l" defTabSz="13716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tx1"/>
        </a:buClr>
        <a:buSzPct val="80000"/>
        <a:buFont typeface="Corbe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6624935" cy="10287000"/>
            <a:chOff x="0" y="0"/>
            <a:chExt cx="16624935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3556635" cy="10287000"/>
            </a:xfrm>
            <a:custGeom>
              <a:avLst/>
              <a:gdLst/>
              <a:ahLst/>
              <a:cxnLst/>
              <a:rect l="l" t="t" r="r" b="b"/>
              <a:pathLst>
                <a:path w="3556635" h="10287000">
                  <a:moveTo>
                    <a:pt x="3556154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3556154" y="0"/>
                  </a:lnTo>
                  <a:lnTo>
                    <a:pt x="3556154" y="10286999"/>
                  </a:lnTo>
                  <a:close/>
                </a:path>
              </a:pathLst>
            </a:custGeom>
            <a:solidFill>
              <a:srgbClr val="BEA7A6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36927" y="8265770"/>
              <a:ext cx="14887575" cy="47625"/>
            </a:xfrm>
            <a:custGeom>
              <a:avLst/>
              <a:gdLst/>
              <a:ahLst/>
              <a:cxnLst/>
              <a:rect l="l" t="t" r="r" b="b"/>
              <a:pathLst>
                <a:path w="14887575" h="47625">
                  <a:moveTo>
                    <a:pt x="14887573" y="47624"/>
                  </a:moveTo>
                  <a:lnTo>
                    <a:pt x="0" y="47624"/>
                  </a:lnTo>
                  <a:lnTo>
                    <a:pt x="0" y="0"/>
                  </a:lnTo>
                  <a:lnTo>
                    <a:pt x="14887573" y="0"/>
                  </a:lnTo>
                  <a:lnTo>
                    <a:pt x="14887573" y="47624"/>
                  </a:lnTo>
                  <a:close/>
                </a:path>
              </a:pathLst>
            </a:custGeom>
            <a:solidFill>
              <a:srgbClr val="2F2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1714501" y="3086100"/>
            <a:ext cx="14809307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sz="14400" b="1" spc="-335" dirty="0">
                <a:solidFill>
                  <a:srgbClr val="2F2E2B"/>
                </a:solidFill>
                <a:latin typeface="+mj-lt"/>
                <a:cs typeface="Times New Roman"/>
              </a:rPr>
              <a:t>CAMPANYA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24226" y="5734877"/>
            <a:ext cx="13896774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5780" algn="l"/>
              </a:tabLst>
            </a:pPr>
            <a:r>
              <a:rPr sz="14400" b="1" spc="-509" dirty="0">
                <a:solidFill>
                  <a:srgbClr val="2F2E2B"/>
                </a:solidFill>
                <a:latin typeface="+mj-lt"/>
                <a:cs typeface="Times New Roman"/>
              </a:rPr>
              <a:t>A</a:t>
            </a:r>
            <a:r>
              <a:rPr sz="14400" b="1" spc="-335" dirty="0">
                <a:solidFill>
                  <a:srgbClr val="2F2E2B"/>
                </a:solidFill>
                <a:latin typeface="+mj-lt"/>
                <a:cs typeface="Times New Roman"/>
              </a:rPr>
              <a:t>G</a:t>
            </a:r>
            <a:r>
              <a:rPr sz="14400" b="1" spc="-150" dirty="0">
                <a:solidFill>
                  <a:srgbClr val="2F2E2B"/>
                </a:solidFill>
                <a:latin typeface="+mj-lt"/>
                <a:cs typeface="Times New Roman"/>
              </a:rPr>
              <a:t>R</a:t>
            </a:r>
            <a:r>
              <a:rPr sz="14400" b="1" spc="-509" dirty="0">
                <a:solidFill>
                  <a:srgbClr val="2F2E2B"/>
                </a:solidFill>
                <a:latin typeface="+mj-lt"/>
                <a:cs typeface="Times New Roman"/>
              </a:rPr>
              <a:t>À</a:t>
            </a:r>
            <a:r>
              <a:rPr sz="14400" b="1" spc="-150" dirty="0">
                <a:solidFill>
                  <a:srgbClr val="2F2E2B"/>
                </a:solidFill>
                <a:latin typeface="+mj-lt"/>
                <a:cs typeface="Times New Roman"/>
              </a:rPr>
              <a:t>R</a:t>
            </a:r>
            <a:r>
              <a:rPr sz="14400" b="1" spc="95" dirty="0">
                <a:solidFill>
                  <a:srgbClr val="2F2E2B"/>
                </a:solidFill>
                <a:latin typeface="+mj-lt"/>
                <a:cs typeface="Times New Roman"/>
              </a:rPr>
              <a:t>I</a:t>
            </a:r>
            <a:r>
              <a:rPr sz="14400" b="1" spc="-795" dirty="0">
                <a:solidFill>
                  <a:srgbClr val="2F2E2B"/>
                </a:solidFill>
                <a:latin typeface="+mj-lt"/>
                <a:cs typeface="Times New Roman"/>
              </a:rPr>
              <a:t>A</a:t>
            </a:r>
            <a:r>
              <a:rPr sz="14400" b="1" dirty="0">
                <a:solidFill>
                  <a:srgbClr val="2F2E2B"/>
                </a:solidFill>
                <a:latin typeface="+mj-lt"/>
                <a:cs typeface="Times New Roman"/>
              </a:rPr>
              <a:t>	</a:t>
            </a:r>
            <a:r>
              <a:rPr sz="144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2</a:t>
            </a:r>
            <a:r>
              <a:rPr lang="es-ES" sz="14400" b="1" cap="small" spc="2370" dirty="0">
                <a:solidFill>
                  <a:srgbClr val="2F2E2B"/>
                </a:solidFill>
                <a:latin typeface="+mj-lt"/>
                <a:cs typeface="Times New Roman"/>
              </a:rPr>
              <a:t>0</a:t>
            </a:r>
            <a:r>
              <a:rPr sz="144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2</a:t>
            </a:r>
            <a:r>
              <a:rPr lang="es-ES" sz="144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3</a:t>
            </a:r>
            <a:endParaRPr sz="14400" dirty="0">
              <a:latin typeface="+mj-lt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8784" y="1705383"/>
            <a:ext cx="16233140" cy="8170545"/>
            <a:chOff x="1028784" y="1705383"/>
            <a:chExt cx="16233140" cy="8170545"/>
          </a:xfrm>
        </p:grpSpPr>
        <p:sp>
          <p:nvSpPr>
            <p:cNvPr id="9" name="object 9"/>
            <p:cNvSpPr/>
            <p:nvPr/>
          </p:nvSpPr>
          <p:spPr>
            <a:xfrm>
              <a:off x="1028776" y="1705393"/>
              <a:ext cx="882015" cy="905510"/>
            </a:xfrm>
            <a:custGeom>
              <a:avLst/>
              <a:gdLst/>
              <a:ahLst/>
              <a:cxnLst/>
              <a:rect l="l" t="t" r="r" b="b"/>
              <a:pathLst>
                <a:path w="882014" h="905510">
                  <a:moveTo>
                    <a:pt x="881430" y="0"/>
                  </a:moveTo>
                  <a:lnTo>
                    <a:pt x="0" y="0"/>
                  </a:lnTo>
                  <a:lnTo>
                    <a:pt x="0" y="106349"/>
                  </a:lnTo>
                  <a:lnTo>
                    <a:pt x="0" y="905217"/>
                  </a:lnTo>
                  <a:lnTo>
                    <a:pt x="106946" y="905217"/>
                  </a:lnTo>
                  <a:lnTo>
                    <a:pt x="106946" y="106349"/>
                  </a:lnTo>
                  <a:lnTo>
                    <a:pt x="881430" y="106349"/>
                  </a:lnTo>
                  <a:lnTo>
                    <a:pt x="881430" y="0"/>
                  </a:lnTo>
                  <a:close/>
                </a:path>
              </a:pathLst>
            </a:custGeom>
            <a:solidFill>
              <a:srgbClr val="2F2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75768" y="8637417"/>
              <a:ext cx="2486024" cy="12382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4495F40-758B-12BB-881F-C8D6D4D10723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chemeClr val="bg1"/>
                </a:solidFill>
              </a:ln>
              <a:solidFill>
                <a:srgbClr val="BEA7A6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503608"/>
            <a:ext cx="13999844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1" spc="180" dirty="0"/>
              <a:t>Campanya</a:t>
            </a:r>
            <a:r>
              <a:rPr sz="5000" b="1" dirty="0"/>
              <a:t> </a:t>
            </a:r>
            <a:r>
              <a:rPr sz="5000" b="1" spc="190" dirty="0" err="1"/>
              <a:t>d’atenció</a:t>
            </a:r>
            <a:r>
              <a:rPr sz="5000" b="1" spc="5" dirty="0"/>
              <a:t> </a:t>
            </a:r>
            <a:r>
              <a:rPr lang="es-ES" sz="5000" b="1" spc="90" dirty="0"/>
              <a:t> a persones temporeres</a:t>
            </a:r>
            <a:endParaRPr sz="5000" b="1" dirty="0"/>
          </a:p>
        </p:txBody>
      </p:sp>
      <p:sp>
        <p:nvSpPr>
          <p:cNvPr id="10" name="object 10"/>
          <p:cNvSpPr txBox="1"/>
          <p:nvPr/>
        </p:nvSpPr>
        <p:spPr>
          <a:xfrm>
            <a:off x="1936991" y="2913628"/>
            <a:ext cx="14641194" cy="4793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3125" marR="5080" indent="-342900" algn="just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És un dispositiu d’atenció social per als treballadors i treballadores del camp que arriben a  Lleida en recerca de feina i que no tenen cobertes les seves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necessitats</a:t>
            </a: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bàsiques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.</a:t>
            </a:r>
          </a:p>
          <a:p>
            <a:pPr marL="530225" marR="5080" algn="just">
              <a:lnSpc>
                <a:spcPct val="114599"/>
              </a:lnSpc>
              <a:spcBef>
                <a:spcPts val="100"/>
              </a:spcBef>
            </a:pPr>
            <a:endParaRPr lang="es-ES" sz="2400" spc="160" dirty="0">
              <a:solidFill>
                <a:srgbClr val="2F2E2B"/>
              </a:solidFill>
              <a:cs typeface="Times New Roman" panose="02020603050405020304" pitchFamily="18" charset="0"/>
            </a:endParaRPr>
          </a:p>
          <a:p>
            <a:pPr marL="873125" marR="5080" indent="-342900" algn="just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L’objectiu principal és donar suport a les persones que busquen feina en la campanya agrària, en concret els casos de persones que no en troben i els casos en què arriben en situació administrativa irregular i, per tant, no podran ser contractats. </a:t>
            </a:r>
          </a:p>
          <a:p>
            <a:pPr marL="530225" marR="5080" algn="just">
              <a:lnSpc>
                <a:spcPct val="114599"/>
              </a:lnSpc>
              <a:spcBef>
                <a:spcPts val="100"/>
              </a:spcBef>
            </a:pPr>
            <a:endParaRPr sz="2400" spc="160" dirty="0">
              <a:solidFill>
                <a:srgbClr val="2F2E2B"/>
              </a:solidFill>
              <a:cs typeface="Times New Roman" panose="02020603050405020304" pitchFamily="18" charset="0"/>
            </a:endParaRPr>
          </a:p>
          <a:p>
            <a:pPr marL="873125" marR="49530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És molt important diferenciar aquest perfil de persones temporeres de les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persones</a:t>
            </a: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sense llar, que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sovint</a:t>
            </a: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pateixen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altres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problemàtiques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i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situacions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, </a:t>
            </a:r>
            <a:r>
              <a:rPr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i </a:t>
            </a:r>
            <a:r>
              <a:rPr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són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ateses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per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l’àrea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d’inclusió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 social de </a:t>
            </a:r>
            <a:r>
              <a:rPr lang="es-ES" sz="2400" spc="160" dirty="0" err="1">
                <a:solidFill>
                  <a:srgbClr val="2F2E2B"/>
                </a:solidFill>
                <a:cs typeface="Times New Roman" panose="02020603050405020304" pitchFamily="18" charset="0"/>
              </a:rPr>
              <a:t>l’Ajuntament</a:t>
            </a:r>
            <a:r>
              <a:rPr lang="es-ES" sz="2400" spc="160" dirty="0">
                <a:solidFill>
                  <a:srgbClr val="2F2E2B"/>
                </a:solidFill>
                <a:cs typeface="Times New Roman" panose="02020603050405020304" pitchFamily="18" charset="0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endParaRPr sz="28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37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37"/>
                </a:lnTo>
                <a:lnTo>
                  <a:pt x="881430" y="106337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17"/>
            <a:ext cx="2486024" cy="1238249"/>
          </a:xfrm>
          <a:prstGeom prst="rect">
            <a:avLst/>
          </a:prstGeom>
        </p:spPr>
      </p:pic>
      <p:sp>
        <p:nvSpPr>
          <p:cNvPr id="21" name="object 5">
            <a:extLst>
              <a:ext uri="{FF2B5EF4-FFF2-40B4-BE49-F238E27FC236}">
                <a16:creationId xmlns:a16="http://schemas.microsoft.com/office/drawing/2014/main" id="{6FE208C8-280E-1914-4E25-E1963A4B440C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55C582D-2A06-E5ED-31C6-EC5783271E8E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84559"/>
            <a:ext cx="706374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1" spc="204" dirty="0"/>
              <a:t>Oficina</a:t>
            </a:r>
            <a:r>
              <a:rPr sz="5000" b="1" spc="-25" dirty="0"/>
              <a:t> </a:t>
            </a:r>
            <a:r>
              <a:rPr sz="5000" b="1" spc="165" dirty="0"/>
              <a:t>Única</a:t>
            </a:r>
            <a:r>
              <a:rPr sz="5000" b="1" spc="-20" dirty="0"/>
              <a:t> </a:t>
            </a:r>
            <a:r>
              <a:rPr sz="5000" b="1" spc="150" dirty="0"/>
              <a:t>d’Atenció</a:t>
            </a:r>
            <a:endParaRPr sz="5000" b="1" dirty="0"/>
          </a:p>
        </p:txBody>
      </p:sp>
      <p:sp>
        <p:nvSpPr>
          <p:cNvPr id="10" name="object 10"/>
          <p:cNvSpPr txBox="1"/>
          <p:nvPr/>
        </p:nvSpPr>
        <p:spPr>
          <a:xfrm>
            <a:off x="1676400" y="2727806"/>
            <a:ext cx="15239999" cy="5507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3125" marR="13970" indent="-342900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spc="120" dirty="0" err="1">
                <a:solidFill>
                  <a:srgbClr val="2F2E2B"/>
                </a:solidFill>
                <a:cs typeface="Trebuchet MS"/>
              </a:rPr>
              <a:t>S’ubica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:</a:t>
            </a:r>
            <a:br>
              <a:rPr lang="es-ES" sz="2400" spc="125" dirty="0">
                <a:solidFill>
                  <a:srgbClr val="2F2E2B"/>
                </a:solidFill>
                <a:cs typeface="Trebuchet MS"/>
              </a:rPr>
            </a:b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-al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Centre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Cívic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 err="1">
                <a:solidFill>
                  <a:srgbClr val="2F2E2B"/>
                </a:solidFill>
                <a:cs typeface="Trebuchet MS"/>
              </a:rPr>
              <a:t>l’Ereta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de l’1 de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maig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al 12 de </a:t>
            </a:r>
            <a:r>
              <a:rPr lang="es-ES" sz="2400" spc="125" dirty="0" err="1">
                <a:solidFill>
                  <a:srgbClr val="2F2E2B"/>
                </a:solidFill>
                <a:cs typeface="Trebuchet MS"/>
              </a:rPr>
              <a:t>juny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530225" marR="13970">
              <a:lnSpc>
                <a:spcPct val="114599"/>
              </a:lnSpc>
              <a:spcBef>
                <a:spcPts val="100"/>
              </a:spcBef>
            </a:pP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	-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Pavelló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3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de Fira de Lleida, del </a:t>
            </a:r>
            <a:r>
              <a:rPr sz="2400" spc="-160" dirty="0">
                <a:solidFill>
                  <a:srgbClr val="2F2E2B"/>
                </a:solidFill>
                <a:cs typeface="Trebuchet MS"/>
              </a:rPr>
              <a:t>1</a:t>
            </a:r>
            <a:r>
              <a:rPr lang="es-ES" sz="2400" spc="-160" dirty="0">
                <a:solidFill>
                  <a:srgbClr val="2F2E2B"/>
                </a:solidFill>
                <a:cs typeface="Trebuchet MS"/>
              </a:rPr>
              <a:t>2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 </a:t>
            </a:r>
            <a:r>
              <a:rPr sz="2400" spc="-7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juny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45" dirty="0">
                <a:solidFill>
                  <a:srgbClr val="2F2E2B"/>
                </a:solidFill>
                <a:cs typeface="Trebuchet MS"/>
              </a:rPr>
              <a:t>31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 err="1">
                <a:solidFill>
                  <a:srgbClr val="2F2E2B"/>
                </a:solidFill>
                <a:cs typeface="Trebuchet MS"/>
              </a:rPr>
              <a:t>d’agost</a:t>
            </a:r>
            <a:r>
              <a:rPr lang="es-ES" sz="2400" spc="135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530225" marR="13970" algn="just">
              <a:lnSpc>
                <a:spcPct val="114599"/>
              </a:lnSpc>
              <a:spcBef>
                <a:spcPts val="100"/>
              </a:spcBef>
            </a:pPr>
            <a:endParaRPr sz="2400" dirty="0">
              <a:cs typeface="Trebuchet MS"/>
            </a:endParaRPr>
          </a:p>
          <a:p>
            <a:pPr marL="873125" indent="-342900" algn="just">
              <a:lnSpc>
                <a:spcPct val="100000"/>
              </a:lnSpc>
              <a:spcBef>
                <a:spcPts val="420"/>
              </a:spcBef>
              <a:buFont typeface="Wingdings" panose="05000000000000000000" pitchFamily="2" charset="2"/>
              <a:buChar char="§"/>
            </a:pPr>
            <a:r>
              <a:rPr lang="es-ES" sz="2400" spc="145" dirty="0">
                <a:solidFill>
                  <a:srgbClr val="2F2E2B"/>
                </a:solidFill>
                <a:cs typeface="Trebuchet MS"/>
              </a:rPr>
              <a:t>Les </a:t>
            </a:r>
            <a:r>
              <a:rPr lang="es-ES" sz="2400" spc="145" dirty="0" err="1">
                <a:solidFill>
                  <a:srgbClr val="2F2E2B"/>
                </a:solidFill>
                <a:cs typeface="Trebuchet MS"/>
              </a:rPr>
              <a:t>funcions</a:t>
            </a:r>
            <a:r>
              <a:rPr lang="es-ES" sz="2400" spc="14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45" dirty="0" err="1">
                <a:solidFill>
                  <a:srgbClr val="2F2E2B"/>
                </a:solidFill>
                <a:cs typeface="Trebuchet MS"/>
              </a:rPr>
              <a:t>bàsiques</a:t>
            </a:r>
            <a:r>
              <a:rPr lang="es-ES" sz="2400" spc="14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45" dirty="0" err="1">
                <a:solidFill>
                  <a:srgbClr val="2F2E2B"/>
                </a:solidFill>
                <a:cs typeface="Trebuchet MS"/>
              </a:rPr>
              <a:t>són</a:t>
            </a:r>
            <a:r>
              <a:rPr lang="es-ES" sz="2400" spc="14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donar </a:t>
            </a:r>
            <a:r>
              <a:rPr sz="2400" spc="130" dirty="0" err="1">
                <a:solidFill>
                  <a:srgbClr val="2F2E2B"/>
                </a:solidFill>
                <a:cs typeface="Trebuchet MS"/>
              </a:rPr>
              <a:t>informació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dels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serveis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>
                <a:solidFill>
                  <a:srgbClr val="2F2E2B"/>
                </a:solidFill>
                <a:cs typeface="Trebuchet MS"/>
              </a:rPr>
              <a:t>ofereix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projecte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d’atenció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social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l’acreditació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necessària </a:t>
            </a:r>
            <a:r>
              <a:rPr sz="2400" spc="-70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per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5" dirty="0" err="1">
                <a:solidFill>
                  <a:srgbClr val="2F2E2B"/>
                </a:solidFill>
                <a:cs typeface="Trebuchet MS"/>
              </a:rPr>
              <a:t>seu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5" dirty="0" err="1">
                <a:solidFill>
                  <a:srgbClr val="2F2E2B"/>
                </a:solidFill>
                <a:cs typeface="Trebuchet MS"/>
              </a:rPr>
              <a:t>ús</a:t>
            </a:r>
            <a:r>
              <a:rPr lang="es-ES" sz="2400" spc="215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530225" marR="171450" algn="just">
              <a:lnSpc>
                <a:spcPct val="114599"/>
              </a:lnSpc>
            </a:pPr>
            <a:endParaRPr sz="2400" dirty="0">
              <a:cs typeface="Trebuchet MS"/>
            </a:endParaRPr>
          </a:p>
          <a:p>
            <a:pPr marL="873125" indent="-342900" algn="just">
              <a:lnSpc>
                <a:spcPct val="100000"/>
              </a:lnSpc>
              <a:spcBef>
                <a:spcPts val="420"/>
              </a:spcBef>
              <a:buFont typeface="Wingdings" panose="05000000000000000000" pitchFamily="2" charset="2"/>
              <a:buChar char="§"/>
            </a:pPr>
            <a:r>
              <a:rPr lang="es-ES" sz="2400" spc="210" dirty="0">
                <a:solidFill>
                  <a:srgbClr val="2F2E2B"/>
                </a:solidFill>
                <a:cs typeface="Trebuchet MS"/>
              </a:rPr>
              <a:t>C</a:t>
            </a:r>
            <a:r>
              <a:rPr sz="2400" spc="105" dirty="0" err="1">
                <a:solidFill>
                  <a:srgbClr val="2F2E2B"/>
                </a:solidFill>
                <a:cs typeface="Trebuchet MS"/>
              </a:rPr>
              <a:t>ol·labora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detecció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situacions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risc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i/o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vulnerabilitat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entre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els</a:t>
            </a:r>
            <a:r>
              <a:rPr lang="es-ES"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 err="1">
                <a:solidFill>
                  <a:srgbClr val="2F2E2B"/>
                </a:solidFill>
                <a:cs typeface="Trebuchet MS"/>
              </a:rPr>
              <a:t>treballadors</a:t>
            </a:r>
            <a:r>
              <a:rPr lang="es-ES" sz="2400" spc="135" dirty="0">
                <a:solidFill>
                  <a:srgbClr val="2F2E2B"/>
                </a:solidFill>
                <a:cs typeface="Trebuchet MS"/>
              </a:rPr>
              <a:t>/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es,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per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dur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terme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accions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5" dirty="0" err="1">
                <a:solidFill>
                  <a:srgbClr val="2F2E2B"/>
                </a:solidFill>
                <a:cs typeface="Trebuchet MS"/>
              </a:rPr>
              <a:t>específiques</a:t>
            </a:r>
            <a:r>
              <a:rPr lang="es-ES"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 err="1">
                <a:solidFill>
                  <a:srgbClr val="2F2E2B"/>
                </a:solidFill>
                <a:cs typeface="Trebuchet MS"/>
              </a:rPr>
              <a:t>d’intervenció</a:t>
            </a:r>
            <a:r>
              <a:rPr lang="es-ES" sz="2400" spc="10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 err="1">
                <a:solidFill>
                  <a:srgbClr val="2F2E2B"/>
                </a:solidFill>
                <a:cs typeface="Trebuchet MS"/>
              </a:rPr>
              <a:t>socioeducativa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derivar-los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als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serveis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35" dirty="0" err="1">
                <a:solidFill>
                  <a:srgbClr val="2F2E2B"/>
                </a:solidFill>
                <a:cs typeface="Trebuchet MS"/>
              </a:rPr>
              <a:t>l’àrea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0" dirty="0" err="1">
                <a:solidFill>
                  <a:srgbClr val="2F2E2B"/>
                </a:solidFill>
                <a:cs typeface="Trebuchet MS"/>
              </a:rPr>
              <a:t>d’inclusió</a:t>
            </a:r>
            <a:r>
              <a:rPr lang="es-ES" sz="2400" spc="11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530225" algn="just">
              <a:lnSpc>
                <a:spcPct val="100000"/>
              </a:lnSpc>
              <a:spcBef>
                <a:spcPts val="420"/>
              </a:spcBef>
            </a:pPr>
            <a:endParaRPr sz="2400" dirty="0">
              <a:cs typeface="Trebuchet MS"/>
            </a:endParaRPr>
          </a:p>
          <a:p>
            <a:pPr marL="873125" marR="5080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130" dirty="0">
                <a:solidFill>
                  <a:srgbClr val="2F2E2B"/>
                </a:solidFill>
                <a:cs typeface="Trebuchet MS"/>
              </a:rPr>
              <a:t>Igualment,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>
                <a:solidFill>
                  <a:srgbClr val="2F2E2B"/>
                </a:solidFill>
                <a:cs typeface="Trebuchet MS"/>
              </a:rPr>
              <a:t>ofereix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servei </a:t>
            </a:r>
            <a:r>
              <a:rPr sz="2400" spc="175" dirty="0">
                <a:solidFill>
                  <a:srgbClr val="2F2E2B"/>
                </a:solidFill>
                <a:cs typeface="Trebuchet MS"/>
              </a:rPr>
              <a:t>d’assessorament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" dirty="0">
                <a:solidFill>
                  <a:srgbClr val="2F2E2B"/>
                </a:solidFill>
                <a:cs typeface="Trebuchet MS"/>
              </a:rPr>
              <a:t>jurídic,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mediació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intercultural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>
                <a:solidFill>
                  <a:srgbClr val="2F2E2B"/>
                </a:solidFill>
                <a:cs typeface="Trebuchet MS"/>
              </a:rPr>
              <a:t>suport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 err="1">
                <a:solidFill>
                  <a:srgbClr val="2F2E2B"/>
                </a:solidFill>
                <a:cs typeface="Trebuchet MS"/>
              </a:rPr>
              <a:t>sindical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,</a:t>
            </a:r>
            <a:r>
              <a:rPr lang="es-ES" sz="2400" spc="9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 err="1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col·laboració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altres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5" dirty="0">
                <a:solidFill>
                  <a:srgbClr val="2F2E2B"/>
                </a:solidFill>
                <a:cs typeface="Trebuchet MS"/>
              </a:rPr>
              <a:t>professionals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els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 err="1">
                <a:solidFill>
                  <a:srgbClr val="2F2E2B"/>
                </a:solidFill>
                <a:cs typeface="Trebuchet MS"/>
              </a:rPr>
              <a:t>sindicats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85" dirty="0">
                <a:solidFill>
                  <a:srgbClr val="2F2E2B"/>
                </a:solidFill>
                <a:cs typeface="Trebuchet MS"/>
              </a:rPr>
              <a:t>CCOO</a:t>
            </a:r>
            <a:r>
              <a:rPr lang="es-ES" sz="2400" spc="285" dirty="0">
                <a:solidFill>
                  <a:srgbClr val="2F2E2B"/>
                </a:solidFill>
                <a:cs typeface="Trebuchet MS"/>
              </a:rPr>
              <a:t>, CGT i UGT.</a:t>
            </a:r>
            <a:endParaRPr sz="2400" dirty="0"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endParaRPr sz="28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37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37"/>
                </a:lnTo>
                <a:lnTo>
                  <a:pt x="881430" y="106337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16"/>
            <a:ext cx="2486024" cy="1238249"/>
          </a:xfrm>
          <a:prstGeom prst="rect">
            <a:avLst/>
          </a:prstGeom>
        </p:spPr>
      </p:pic>
      <p:sp>
        <p:nvSpPr>
          <p:cNvPr id="14" name="object 5">
            <a:extLst>
              <a:ext uri="{FF2B5EF4-FFF2-40B4-BE49-F238E27FC236}">
                <a16:creationId xmlns:a16="http://schemas.microsoft.com/office/drawing/2014/main" id="{799DC73B-43BD-8A56-6D81-4EC0638351E7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C583094-F8B2-3B81-8392-9536BED366D8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87126"/>
            <a:ext cx="14657419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1" spc="180" dirty="0"/>
              <a:t>Acollida</a:t>
            </a:r>
            <a:r>
              <a:rPr sz="5000" b="1" spc="5" dirty="0"/>
              <a:t> </a:t>
            </a:r>
            <a:r>
              <a:rPr sz="5000" b="1" spc="185" dirty="0"/>
              <a:t>i</a:t>
            </a:r>
            <a:r>
              <a:rPr sz="5000" b="1" spc="5" dirty="0"/>
              <a:t> </a:t>
            </a:r>
            <a:r>
              <a:rPr sz="5000" b="1" spc="225" dirty="0"/>
              <a:t>cobertura</a:t>
            </a:r>
            <a:r>
              <a:rPr sz="5000" b="1" spc="10" dirty="0"/>
              <a:t> </a:t>
            </a:r>
            <a:r>
              <a:rPr sz="5000" b="1" spc="275" dirty="0"/>
              <a:t>de</a:t>
            </a:r>
            <a:r>
              <a:rPr sz="5000" b="1" spc="5" dirty="0"/>
              <a:t> </a:t>
            </a:r>
            <a:r>
              <a:rPr sz="5000" b="1" spc="305" dirty="0"/>
              <a:t>les</a:t>
            </a:r>
            <a:r>
              <a:rPr sz="5000" b="1" spc="10" dirty="0"/>
              <a:t> </a:t>
            </a:r>
            <a:r>
              <a:rPr sz="5000" b="1" spc="285" dirty="0"/>
              <a:t>necessitats bàsiques I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17355" y="3238500"/>
            <a:ext cx="14431010" cy="4642809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873125" indent="-342900" algn="just">
              <a:lnSpc>
                <a:spcPct val="100000"/>
              </a:lnSpc>
              <a:spcBef>
                <a:spcPts val="520"/>
              </a:spcBef>
              <a:buFont typeface="Wingdings" panose="05000000000000000000" pitchFamily="2" charset="2"/>
              <a:buChar char="§"/>
            </a:pPr>
            <a:r>
              <a:rPr sz="2400" spc="12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s’ubica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Pavelló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3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75" dirty="0">
                <a:solidFill>
                  <a:srgbClr val="2F2E2B"/>
                </a:solidFill>
                <a:cs typeface="Trebuchet MS"/>
              </a:rPr>
              <a:t>Fira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0" dirty="0">
                <a:solidFill>
                  <a:srgbClr val="2F2E2B"/>
                </a:solidFill>
                <a:cs typeface="Trebuchet MS"/>
              </a:rPr>
              <a:t>Lleida</a:t>
            </a:r>
            <a:r>
              <a:rPr lang="es-ES" sz="2400" spc="90" dirty="0">
                <a:solidFill>
                  <a:srgbClr val="2F2E2B"/>
                </a:solidFill>
                <a:cs typeface="Trebuchet MS"/>
              </a:rPr>
              <a:t> per garantir una a</a:t>
            </a:r>
            <a:r>
              <a:rPr sz="2400" spc="135" dirty="0" err="1">
                <a:solidFill>
                  <a:srgbClr val="2F2E2B"/>
                </a:solidFill>
                <a:cs typeface="Trebuchet MS"/>
              </a:rPr>
              <a:t>collida</a:t>
            </a:r>
            <a:r>
              <a:rPr lang="es-ES" sz="2400" dirty="0"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social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0" dirty="0">
                <a:solidFill>
                  <a:srgbClr val="2F2E2B"/>
                </a:solidFill>
                <a:cs typeface="Trebuchet MS"/>
              </a:rPr>
              <a:t>qualitat.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40" dirty="0">
                <a:solidFill>
                  <a:srgbClr val="2F2E2B"/>
                </a:solidFill>
                <a:cs typeface="Trebuchet MS"/>
              </a:rPr>
              <a:t>Contempla </a:t>
            </a:r>
            <a:r>
              <a:rPr sz="2400" spc="80" dirty="0" err="1">
                <a:solidFill>
                  <a:srgbClr val="2F2E2B"/>
                </a:solidFill>
                <a:cs typeface="Trebuchet MS"/>
              </a:rPr>
              <a:t>l’acollida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nocturna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l’acompanyament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necessari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0" dirty="0">
                <a:solidFill>
                  <a:srgbClr val="2F2E2B"/>
                </a:solidFill>
                <a:cs typeface="Trebuchet MS"/>
              </a:rPr>
              <a:t>dia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0" dirty="0" err="1">
                <a:solidFill>
                  <a:srgbClr val="2F2E2B"/>
                </a:solidFill>
                <a:cs typeface="Trebuchet MS"/>
              </a:rPr>
              <a:t>dia</a:t>
            </a:r>
            <a:r>
              <a:rPr sz="2400" spc="9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les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persones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usuàries,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incloent-hi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vigilància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 err="1">
                <a:solidFill>
                  <a:srgbClr val="2F2E2B"/>
                </a:solidFill>
                <a:cs typeface="Trebuchet MS"/>
              </a:rPr>
              <a:t>salut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873125" marR="5080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endParaRPr sz="2400" dirty="0">
              <a:cs typeface="Trebuchet MS"/>
            </a:endParaRPr>
          </a:p>
          <a:p>
            <a:pPr marL="873125" marR="348615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12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 err="1">
                <a:solidFill>
                  <a:srgbClr val="2F2E2B"/>
                </a:solidFill>
                <a:cs typeface="Trebuchet MS"/>
              </a:rPr>
              <a:t>d’allotjament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 err="1">
                <a:solidFill>
                  <a:srgbClr val="2F2E2B"/>
                </a:solidFill>
                <a:cs typeface="Trebuchet MS"/>
              </a:rPr>
              <a:t>compta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5" dirty="0">
                <a:solidFill>
                  <a:srgbClr val="2F2E2B"/>
                </a:solidFill>
                <a:cs typeface="Trebuchet MS"/>
              </a:rPr>
              <a:t>122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places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 err="1">
                <a:solidFill>
                  <a:srgbClr val="2F2E2B"/>
                </a:solidFill>
                <a:cs typeface="Trebuchet MS"/>
              </a:rPr>
              <a:t>disponibles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.</a:t>
            </a:r>
            <a:r>
              <a:rPr lang="es-ES"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40" dirty="0" err="1">
                <a:solidFill>
                  <a:srgbClr val="2F2E2B"/>
                </a:solidFill>
                <a:cs typeface="Trebuchet MS"/>
              </a:rPr>
              <a:t>Com</a:t>
            </a:r>
            <a:r>
              <a:rPr lang="es-ES" sz="2400" spc="140" dirty="0">
                <a:solidFill>
                  <a:srgbClr val="2F2E2B"/>
                </a:solidFill>
                <a:cs typeface="Trebuchet MS"/>
              </a:rPr>
              <a:t> a </a:t>
            </a:r>
            <a:r>
              <a:rPr lang="es-ES" sz="2400" spc="140" dirty="0" err="1">
                <a:solidFill>
                  <a:srgbClr val="2F2E2B"/>
                </a:solidFill>
                <a:cs typeface="Trebuchet MS"/>
              </a:rPr>
              <a:t>criteri</a:t>
            </a:r>
            <a:r>
              <a:rPr lang="es-ES" sz="2400" spc="140" dirty="0">
                <a:solidFill>
                  <a:srgbClr val="2F2E2B"/>
                </a:solidFill>
                <a:cs typeface="Trebuchet MS"/>
              </a:rPr>
              <a:t> general,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cada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persona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hi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5" dirty="0">
                <a:solidFill>
                  <a:srgbClr val="2F2E2B"/>
                </a:solidFill>
                <a:cs typeface="Trebuchet MS"/>
              </a:rPr>
              <a:t>po</a:t>
            </a:r>
            <a:r>
              <a:rPr lang="es-ES" sz="2400" spc="175" dirty="0">
                <a:solidFill>
                  <a:srgbClr val="2F2E2B"/>
                </a:solidFill>
                <a:cs typeface="Trebuchet MS"/>
              </a:rPr>
              <a:t>t </a:t>
            </a:r>
            <a:r>
              <a:rPr sz="2400" spc="190" dirty="0" err="1">
                <a:solidFill>
                  <a:srgbClr val="2F2E2B"/>
                </a:solidFill>
                <a:cs typeface="Trebuchet MS"/>
              </a:rPr>
              <a:t>passar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fins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5" dirty="0">
                <a:solidFill>
                  <a:srgbClr val="2F2E2B"/>
                </a:solidFill>
                <a:cs typeface="Trebuchet MS"/>
              </a:rPr>
              <a:t>7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nits,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0" dirty="0">
                <a:solidFill>
                  <a:srgbClr val="2F2E2B"/>
                </a:solidFill>
                <a:cs typeface="Trebuchet MS"/>
              </a:rPr>
              <a:t>partir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primera </a:t>
            </a:r>
            <a:r>
              <a:rPr sz="2400" spc="114" dirty="0" err="1">
                <a:solidFill>
                  <a:srgbClr val="2F2E2B"/>
                </a:solidFill>
                <a:cs typeface="Trebuchet MS"/>
              </a:rPr>
              <a:t>entrevista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0" dirty="0">
                <a:solidFill>
                  <a:srgbClr val="2F2E2B"/>
                </a:solidFill>
                <a:cs typeface="Trebuchet MS"/>
              </a:rPr>
              <a:t>l’</a:t>
            </a:r>
            <a:r>
              <a:rPr lang="es-ES" sz="2400" spc="50" dirty="0">
                <a:solidFill>
                  <a:srgbClr val="2F2E2B"/>
                </a:solidFill>
                <a:cs typeface="Trebuchet MS"/>
              </a:rPr>
              <a:t>O</a:t>
            </a:r>
            <a:r>
              <a:rPr sz="2400" spc="50" dirty="0" err="1">
                <a:solidFill>
                  <a:srgbClr val="2F2E2B"/>
                </a:solidFill>
                <a:cs typeface="Trebuchet MS"/>
              </a:rPr>
              <a:t>ficina</a:t>
            </a:r>
            <a:r>
              <a:rPr lang="es-ES" sz="2400" dirty="0">
                <a:cs typeface="Trebuchet MS"/>
              </a:rPr>
              <a:t> </a:t>
            </a:r>
            <a:r>
              <a:rPr sz="2400" spc="95" dirty="0" err="1">
                <a:solidFill>
                  <a:srgbClr val="2F2E2B"/>
                </a:solidFill>
                <a:cs typeface="Trebuchet MS"/>
              </a:rPr>
              <a:t>d’atenció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pròrroga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3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die</a:t>
            </a:r>
            <a:r>
              <a:rPr lang="ca-ES" sz="2400" spc="160" dirty="0">
                <a:solidFill>
                  <a:srgbClr val="2F2E2B"/>
                </a:solidFill>
                <a:cs typeface="Trebuchet MS"/>
              </a:rPr>
              <a:t>s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,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75" dirty="0" err="1">
                <a:solidFill>
                  <a:srgbClr val="2F2E2B"/>
                </a:solidFill>
                <a:cs typeface="Trebuchet MS"/>
              </a:rPr>
              <a:t>si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rebuchet MS"/>
              </a:rPr>
              <a:t>fos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rebuchet MS"/>
              </a:rPr>
              <a:t>necessària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.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	El </a:t>
            </a:r>
            <a:r>
              <a:rPr lang="es-ES" sz="2400" spc="45" dirty="0" err="1">
                <a:solidFill>
                  <a:srgbClr val="2F2E2B"/>
                </a:solidFill>
                <a:cs typeface="Trebuchet MS"/>
              </a:rPr>
              <a:t>pavelló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45" dirty="0" err="1">
                <a:solidFill>
                  <a:srgbClr val="2F2E2B"/>
                </a:solidFill>
                <a:cs typeface="Trebuchet MS"/>
              </a:rPr>
              <a:t>estarà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45" dirty="0" err="1">
                <a:solidFill>
                  <a:srgbClr val="2F2E2B"/>
                </a:solidFill>
                <a:cs typeface="Trebuchet MS"/>
              </a:rPr>
              <a:t>obert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 de 18 h a 08 h.</a:t>
            </a:r>
          </a:p>
          <a:p>
            <a:pPr marL="873125" marR="348615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endParaRPr lang="es-ES" sz="2400" spc="135" dirty="0">
              <a:solidFill>
                <a:srgbClr val="2F2E2B"/>
              </a:solidFill>
              <a:cs typeface="Trebuchet MS"/>
            </a:endParaRPr>
          </a:p>
          <a:p>
            <a:pPr marL="873125" marR="348615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endParaRPr lang="es-ES" sz="2400" spc="135" dirty="0">
              <a:solidFill>
                <a:srgbClr val="2F2E2B"/>
              </a:solidFill>
              <a:cs typeface="Trebuchet MS"/>
            </a:endParaRPr>
          </a:p>
          <a:p>
            <a:pPr marL="873125" marR="348615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245" dirty="0">
                <a:solidFill>
                  <a:srgbClr val="2F2E2B"/>
                </a:solidFill>
                <a:cs typeface="Trebuchet MS"/>
              </a:rPr>
              <a:t>Es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valor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n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situacions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 </a:t>
            </a:r>
            <a:r>
              <a:rPr sz="2400" spc="-70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vulnerabilitat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possible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allargament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65" dirty="0">
                <a:solidFill>
                  <a:srgbClr val="2F2E2B"/>
                </a:solidFill>
                <a:cs typeface="Trebuchet MS"/>
              </a:rPr>
              <a:t>l’allotjament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 err="1">
                <a:solidFill>
                  <a:srgbClr val="2F2E2B"/>
                </a:solidFill>
                <a:cs typeface="Trebuchet MS"/>
              </a:rPr>
              <a:t>Jericó</a:t>
            </a:r>
            <a:r>
              <a:rPr lang="es-ES" sz="2400" spc="120" dirty="0">
                <a:solidFill>
                  <a:srgbClr val="2F2E2B"/>
                </a:solidFill>
                <a:cs typeface="Trebuchet MS"/>
              </a:rPr>
              <a:t>.</a:t>
            </a:r>
            <a:endParaRPr sz="2400" dirty="0"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endParaRPr sz="28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37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37"/>
                </a:lnTo>
                <a:lnTo>
                  <a:pt x="881430" y="106337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16"/>
            <a:ext cx="2486024" cy="1238249"/>
          </a:xfrm>
          <a:prstGeom prst="rect">
            <a:avLst/>
          </a:prstGeom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511632AF-D118-FA31-FFAB-54FA56910328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74154D7-2BA1-1110-A469-9C9105B955FB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73447"/>
            <a:ext cx="1443672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150" dirty="0"/>
              <a:t>Acollida</a:t>
            </a:r>
            <a:r>
              <a:rPr sz="5000" spc="-50" dirty="0"/>
              <a:t> </a:t>
            </a:r>
            <a:r>
              <a:rPr sz="5000" spc="185" dirty="0"/>
              <a:t>i</a:t>
            </a:r>
            <a:r>
              <a:rPr sz="5000" spc="-50" dirty="0"/>
              <a:t> </a:t>
            </a:r>
            <a:r>
              <a:rPr sz="5000" spc="200" dirty="0"/>
              <a:t>cobertura</a:t>
            </a:r>
            <a:r>
              <a:rPr sz="5000" spc="-50" dirty="0"/>
              <a:t> </a:t>
            </a:r>
            <a:r>
              <a:rPr sz="5000" spc="260" dirty="0"/>
              <a:t>de</a:t>
            </a:r>
            <a:r>
              <a:rPr sz="5000" spc="-50" dirty="0"/>
              <a:t> </a:t>
            </a:r>
            <a:r>
              <a:rPr sz="5000" spc="285" dirty="0"/>
              <a:t>les</a:t>
            </a:r>
            <a:r>
              <a:rPr sz="5000" spc="-50" dirty="0"/>
              <a:t> </a:t>
            </a:r>
            <a:r>
              <a:rPr sz="5000" spc="260" dirty="0"/>
              <a:t>necessitats</a:t>
            </a:r>
            <a:r>
              <a:rPr sz="5000" spc="-50" dirty="0"/>
              <a:t> </a:t>
            </a:r>
            <a:r>
              <a:rPr sz="5000" spc="240" dirty="0"/>
              <a:t>bàsiques</a:t>
            </a:r>
            <a:r>
              <a:rPr sz="5000" spc="-50" dirty="0"/>
              <a:t> </a:t>
            </a:r>
            <a:r>
              <a:rPr sz="5000" spc="-60" dirty="0"/>
              <a:t>II</a:t>
            </a:r>
            <a:endParaRPr sz="5000"/>
          </a:p>
        </p:txBody>
      </p:sp>
      <p:sp>
        <p:nvSpPr>
          <p:cNvPr id="10" name="object 10"/>
          <p:cNvSpPr txBox="1"/>
          <p:nvPr/>
        </p:nvSpPr>
        <p:spPr>
          <a:xfrm>
            <a:off x="2799951" y="3162300"/>
            <a:ext cx="14045565" cy="38232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21945" indent="-342900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spc="75" dirty="0">
                <a:solidFill>
                  <a:srgbClr val="2F2E2B"/>
                </a:solidFill>
                <a:cs typeface="Trebuchet MS"/>
              </a:rPr>
              <a:t>Hi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ha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dutxes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individuals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mòduls,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 </a:t>
            </a:r>
            <a:r>
              <a:rPr sz="2400" spc="85" dirty="0" err="1">
                <a:solidFill>
                  <a:srgbClr val="2F2E2B"/>
                </a:solidFill>
                <a:cs typeface="Trebuchet MS"/>
              </a:rPr>
              <a:t>horari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 </a:t>
            </a:r>
            <a:r>
              <a:rPr sz="2400" spc="95" dirty="0" err="1">
                <a:solidFill>
                  <a:srgbClr val="2F2E2B"/>
                </a:solidFill>
                <a:cs typeface="Trebuchet MS"/>
              </a:rPr>
              <a:t>tarda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(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5" dirty="0">
                <a:solidFill>
                  <a:srgbClr val="2F2E2B"/>
                </a:solidFill>
                <a:cs typeface="Trebuchet MS"/>
              </a:rPr>
              <a:t>18 s 21.45 </a:t>
            </a:r>
            <a:r>
              <a:rPr sz="2400" spc="-85" dirty="0">
                <a:solidFill>
                  <a:srgbClr val="2F2E2B"/>
                </a:solidFill>
                <a:cs typeface="Trebuchet MS"/>
              </a:rPr>
              <a:t>h),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també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per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persones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no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pernocten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pavelló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321945">
              <a:lnSpc>
                <a:spcPct val="114599"/>
              </a:lnSpc>
              <a:spcBef>
                <a:spcPts val="100"/>
              </a:spcBef>
            </a:pPr>
            <a:endParaRPr sz="2400" dirty="0">
              <a:cs typeface="Trebuchet MS"/>
            </a:endParaRPr>
          </a:p>
          <a:p>
            <a:pPr marL="355600" marR="72898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85" dirty="0">
                <a:solidFill>
                  <a:srgbClr val="2F2E2B"/>
                </a:solidFill>
                <a:cs typeface="Trebuchet MS"/>
              </a:rPr>
              <a:t>S’oferiran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d’àpats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0" dirty="0">
                <a:solidFill>
                  <a:srgbClr val="2F2E2B"/>
                </a:solidFill>
                <a:cs typeface="Trebuchet MS"/>
              </a:rPr>
              <a:t>l’hora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d’esmorzar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(de</a:t>
            </a:r>
            <a:r>
              <a:rPr lang="es-ES" sz="2400" spc="85" dirty="0">
                <a:solidFill>
                  <a:srgbClr val="2F2E2B"/>
                </a:solidFill>
                <a:cs typeface="Trebuchet MS"/>
              </a:rPr>
              <a:t> 0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6.30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0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8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20" dirty="0">
                <a:solidFill>
                  <a:srgbClr val="2F2E2B"/>
                </a:solidFill>
                <a:cs typeface="Trebuchet MS"/>
              </a:rPr>
              <a:t>h)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del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>
                <a:solidFill>
                  <a:srgbClr val="2F2E2B"/>
                </a:solidFill>
                <a:cs typeface="Trebuchet MS"/>
              </a:rPr>
              <a:t>sopar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(de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19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22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h)</a:t>
            </a:r>
            <a:r>
              <a:rPr lang="es-ES" sz="2400" spc="45" dirty="0">
                <a:solidFill>
                  <a:srgbClr val="2F2E2B"/>
                </a:solidFill>
                <a:cs typeface="Trebuchet MS"/>
              </a:rPr>
              <a:t>. </a:t>
            </a:r>
          </a:p>
          <a:p>
            <a:pPr marL="12700" marR="728980">
              <a:lnSpc>
                <a:spcPct val="114599"/>
              </a:lnSpc>
            </a:pPr>
            <a:r>
              <a:rPr sz="2400" spc="-705" dirty="0">
                <a:solidFill>
                  <a:srgbClr val="2F2E2B"/>
                </a:solidFill>
                <a:cs typeface="Trebuchet MS"/>
              </a:rPr>
              <a:t> </a:t>
            </a:r>
            <a:endParaRPr lang="es-ES" sz="2400" spc="-705" dirty="0">
              <a:solidFill>
                <a:srgbClr val="2F2E2B"/>
              </a:solidFill>
              <a:cs typeface="Trebuchet MS"/>
            </a:endParaRPr>
          </a:p>
          <a:p>
            <a:pPr marL="355600" marR="72898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75" dirty="0">
                <a:solidFill>
                  <a:srgbClr val="2F2E2B"/>
                </a:solidFill>
                <a:cs typeface="Trebuchet MS"/>
              </a:rPr>
              <a:t>Hi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ha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consigna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 err="1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4" dirty="0" err="1">
                <a:solidFill>
                  <a:srgbClr val="2F2E2B"/>
                </a:solidFill>
                <a:cs typeface="Trebuchet MS"/>
              </a:rPr>
              <a:t>armaris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tancats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 err="1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60" dirty="0" err="1">
                <a:solidFill>
                  <a:srgbClr val="2F2E2B"/>
                </a:solidFill>
                <a:cs typeface="Trebuchet MS"/>
              </a:rPr>
              <a:t>clau</a:t>
            </a:r>
            <a:r>
              <a:rPr lang="es-ES" sz="2400" spc="16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728980">
              <a:lnSpc>
                <a:spcPct val="114599"/>
              </a:lnSpc>
            </a:pPr>
            <a:endParaRPr sz="2400" dirty="0">
              <a:cs typeface="Trebuchet MS"/>
            </a:endParaRPr>
          </a:p>
          <a:p>
            <a:pPr marL="355600" marR="508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lang="es-ES" sz="2400" spc="185" dirty="0">
                <a:solidFill>
                  <a:srgbClr val="2F2E2B"/>
                </a:solidFill>
                <a:cs typeface="Trebuchet MS"/>
              </a:rPr>
              <a:t>Les persones </a:t>
            </a:r>
            <a:r>
              <a:rPr lang="es-ES" sz="2400" spc="185" dirty="0" err="1">
                <a:solidFill>
                  <a:srgbClr val="2F2E2B"/>
                </a:solidFill>
                <a:cs typeface="Trebuchet MS"/>
              </a:rPr>
              <a:t>usuàries</a:t>
            </a:r>
            <a:r>
              <a:rPr lang="es-ES" sz="2400" spc="18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dispos</a:t>
            </a:r>
            <a:r>
              <a:rPr lang="es-ES" sz="2400" spc="180" dirty="0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 err="1">
                <a:solidFill>
                  <a:srgbClr val="2F2E2B"/>
                </a:solidFill>
                <a:cs typeface="Trebuchet MS"/>
              </a:rPr>
              <a:t>d’autoservei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bugaderia,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5" dirty="0">
                <a:solidFill>
                  <a:srgbClr val="2F2E2B"/>
                </a:solidFill>
                <a:cs typeface="Trebuchet MS"/>
              </a:rPr>
              <a:t>horari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tarda,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cinc </a:t>
            </a:r>
            <a:r>
              <a:rPr sz="2400" spc="-7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>
                <a:solidFill>
                  <a:srgbClr val="2F2E2B"/>
                </a:solidFill>
                <a:cs typeface="Trebuchet MS"/>
              </a:rPr>
              <a:t>rentadores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cinc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>
                <a:solidFill>
                  <a:srgbClr val="2F2E2B"/>
                </a:solidFill>
                <a:cs typeface="Trebuchet MS"/>
              </a:rPr>
              <a:t>assecadores,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funcionaran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fitxes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sistema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20" dirty="0" err="1">
                <a:solidFill>
                  <a:srgbClr val="2F2E2B"/>
                </a:solidFill>
                <a:cs typeface="Trebuchet MS"/>
              </a:rPr>
              <a:t>sabó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 err="1">
                <a:solidFill>
                  <a:srgbClr val="2F2E2B"/>
                </a:solidFill>
                <a:cs typeface="Trebuchet MS"/>
              </a:rPr>
              <a:t>amb</a:t>
            </a:r>
            <a:r>
              <a:rPr lang="es-ES" sz="2400" dirty="0">
                <a:cs typeface="Trebuchet MS"/>
              </a:rPr>
              <a:t> </a:t>
            </a:r>
            <a:r>
              <a:rPr sz="2400" spc="215" dirty="0" err="1">
                <a:solidFill>
                  <a:srgbClr val="2F2E2B"/>
                </a:solidFill>
                <a:cs typeface="Trebuchet MS"/>
              </a:rPr>
              <a:t>monodosi</a:t>
            </a:r>
            <a:r>
              <a:rPr lang="es-ES" sz="2400" spc="215" dirty="0">
                <a:solidFill>
                  <a:srgbClr val="2F2E2B"/>
                </a:solidFill>
                <a:cs typeface="Trebuchet MS"/>
              </a:rPr>
              <a:t>.</a:t>
            </a:r>
            <a:endParaRPr sz="2400" dirty="0"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49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49"/>
                </a:lnTo>
                <a:lnTo>
                  <a:pt x="881430" y="106349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21"/>
            <a:ext cx="2486024" cy="1238249"/>
          </a:xfrm>
          <a:prstGeom prst="rect">
            <a:avLst/>
          </a:prstGeom>
        </p:spPr>
      </p:pic>
      <p:sp>
        <p:nvSpPr>
          <p:cNvPr id="14" name="object 5">
            <a:extLst>
              <a:ext uri="{FF2B5EF4-FFF2-40B4-BE49-F238E27FC236}">
                <a16:creationId xmlns:a16="http://schemas.microsoft.com/office/drawing/2014/main" id="{7AC95F8A-1164-A605-6A93-94CF531724D1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69B3D5-8E2B-1093-26AD-4C4F352CEDB6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73444"/>
            <a:ext cx="754570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140" dirty="0"/>
              <a:t>Allotjament</a:t>
            </a:r>
            <a:r>
              <a:rPr sz="5000" spc="-65" dirty="0"/>
              <a:t> </a:t>
            </a:r>
            <a:r>
              <a:rPr sz="5000" spc="300" dirty="0"/>
              <a:t>en</a:t>
            </a:r>
            <a:r>
              <a:rPr sz="5000" spc="-60" dirty="0"/>
              <a:t> </a:t>
            </a:r>
            <a:r>
              <a:rPr sz="5000" spc="200" dirty="0"/>
              <a:t>habitatges</a:t>
            </a:r>
            <a:endParaRPr sz="5000" dirty="0"/>
          </a:p>
        </p:txBody>
      </p:sp>
      <p:sp>
        <p:nvSpPr>
          <p:cNvPr id="12" name="object 12"/>
          <p:cNvSpPr txBox="1"/>
          <p:nvPr/>
        </p:nvSpPr>
        <p:spPr>
          <a:xfrm>
            <a:off x="1676400" y="2822242"/>
            <a:ext cx="15392400" cy="6690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64869" indent="-342900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spc="204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banda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l’espai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4" dirty="0">
                <a:solidFill>
                  <a:srgbClr val="2F2E2B"/>
                </a:solidFill>
                <a:cs typeface="Trebuchet MS"/>
              </a:rPr>
              <a:t>pavelló,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disposa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90" dirty="0">
                <a:solidFill>
                  <a:srgbClr val="2F2E2B"/>
                </a:solidFill>
                <a:cs typeface="Trebuchet MS"/>
              </a:rPr>
              <a:t>99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places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en </a:t>
            </a:r>
            <a:r>
              <a:rPr sz="2400" spc="150" dirty="0" err="1">
                <a:solidFill>
                  <a:srgbClr val="2F2E2B"/>
                </a:solidFill>
                <a:cs typeface="Trebuchet MS"/>
              </a:rPr>
              <a:t>habitatges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 err="1">
                <a:solidFill>
                  <a:srgbClr val="2F2E2B"/>
                </a:solidFill>
                <a:cs typeface="Trebuchet MS"/>
              </a:rPr>
              <a:t>moblats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, </a:t>
            </a:r>
            <a:r>
              <a:rPr sz="2400" spc="145" dirty="0" err="1">
                <a:solidFill>
                  <a:srgbClr val="2F2E2B"/>
                </a:solidFill>
                <a:cs typeface="Trebuchet MS"/>
              </a:rPr>
              <a:t>cedits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per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30" dirty="0" err="1">
                <a:solidFill>
                  <a:srgbClr val="2F2E2B"/>
                </a:solidFill>
                <a:cs typeface="Trebuchet MS"/>
              </a:rPr>
              <a:t>l’EMAU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864869">
              <a:lnSpc>
                <a:spcPct val="114599"/>
              </a:lnSpc>
              <a:spcBef>
                <a:spcPts val="100"/>
              </a:spcBef>
            </a:pPr>
            <a:endParaRPr dirty="0">
              <a:cs typeface="Trebuchet MS"/>
            </a:endParaRPr>
          </a:p>
          <a:p>
            <a:pPr marL="355600" marR="15367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75" dirty="0">
                <a:solidFill>
                  <a:srgbClr val="2F2E2B"/>
                </a:solidFill>
                <a:cs typeface="Trebuchet MS"/>
              </a:rPr>
              <a:t>Hi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haurà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persona </a:t>
            </a:r>
            <a:r>
              <a:rPr sz="2400" spc="-70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>
                <a:solidFill>
                  <a:srgbClr val="2F2E2B"/>
                </a:solidFill>
                <a:cs typeface="Trebuchet MS"/>
              </a:rPr>
              <a:t>encarregada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0" dirty="0">
                <a:solidFill>
                  <a:srgbClr val="2F2E2B"/>
                </a:solidFill>
                <a:cs typeface="Trebuchet MS"/>
              </a:rPr>
              <a:t>seva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gestió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>
                <a:solidFill>
                  <a:srgbClr val="2F2E2B"/>
                </a:solidFill>
                <a:cs typeface="Trebuchet MS"/>
              </a:rPr>
              <a:t>podran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començar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>
                <a:solidFill>
                  <a:srgbClr val="2F2E2B"/>
                </a:solidFill>
                <a:cs typeface="Trebuchet MS"/>
              </a:rPr>
              <a:t>ocupar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0" dirty="0">
                <a:solidFill>
                  <a:srgbClr val="2F2E2B"/>
                </a:solidFill>
                <a:cs typeface="Trebuchet MS"/>
              </a:rPr>
              <a:t>partir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0" dirty="0">
                <a:solidFill>
                  <a:srgbClr val="2F2E2B"/>
                </a:solidFill>
                <a:cs typeface="Trebuchet MS"/>
              </a:rPr>
              <a:t>l’1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 err="1">
                <a:solidFill>
                  <a:srgbClr val="2F2E2B"/>
                </a:solidFill>
                <a:cs typeface="Trebuchet MS"/>
              </a:rPr>
              <a:t>juny</a:t>
            </a:r>
            <a:r>
              <a:rPr lang="es-ES" sz="2400" spc="8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153670">
              <a:lnSpc>
                <a:spcPct val="114599"/>
              </a:lnSpc>
            </a:pPr>
            <a:endParaRPr dirty="0">
              <a:cs typeface="Trebuchet MS"/>
            </a:endParaRPr>
          </a:p>
          <a:p>
            <a:pPr marL="355600" marR="55626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lang="es-ES" sz="2400" spc="185" dirty="0">
                <a:solidFill>
                  <a:srgbClr val="2F2E2B"/>
                </a:solidFill>
                <a:cs typeface="Trebuchet MS"/>
              </a:rPr>
              <a:t>Les persones </a:t>
            </a:r>
            <a:r>
              <a:rPr sz="2400" spc="120" dirty="0" err="1">
                <a:solidFill>
                  <a:srgbClr val="2F2E2B"/>
                </a:solidFill>
                <a:cs typeface="Trebuchet MS"/>
              </a:rPr>
              <a:t>benefici</a:t>
            </a:r>
            <a:r>
              <a:rPr lang="es-ES" sz="2400" spc="120" dirty="0" err="1">
                <a:solidFill>
                  <a:srgbClr val="2F2E2B"/>
                </a:solidFill>
                <a:cs typeface="Trebuchet MS"/>
              </a:rPr>
              <a:t>àries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d’aquest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seran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 err="1">
                <a:solidFill>
                  <a:srgbClr val="2F2E2B"/>
                </a:solidFill>
                <a:cs typeface="Trebuchet MS"/>
              </a:rPr>
              <a:t>treballadores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 del </a:t>
            </a:r>
            <a:r>
              <a:rPr sz="2400" spc="220" dirty="0">
                <a:solidFill>
                  <a:srgbClr val="2F2E2B"/>
                </a:solidFill>
                <a:cs typeface="Trebuchet MS"/>
              </a:rPr>
              <a:t>camp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situació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 </a:t>
            </a:r>
            <a:r>
              <a:rPr sz="2400" spc="100" dirty="0" err="1">
                <a:solidFill>
                  <a:srgbClr val="2F2E2B"/>
                </a:solidFill>
                <a:cs typeface="Trebuchet MS"/>
              </a:rPr>
              <a:t>precarietat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>
                <a:solidFill>
                  <a:srgbClr val="2F2E2B"/>
                </a:solidFill>
                <a:cs typeface="Trebuchet MS"/>
              </a:rPr>
              <a:t>econòmica,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però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contracte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laboral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vigent o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0" dirty="0" err="1">
                <a:solidFill>
                  <a:srgbClr val="2F2E2B"/>
                </a:solidFill>
                <a:cs typeface="Trebuchet MS"/>
              </a:rPr>
              <a:t>formalització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imminent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556260">
              <a:lnSpc>
                <a:spcPct val="114599"/>
              </a:lnSpc>
            </a:pPr>
            <a:endParaRPr lang="es-ES" spc="130" dirty="0">
              <a:solidFill>
                <a:srgbClr val="2F2E2B"/>
              </a:solidFill>
              <a:cs typeface="Trebuchet MS"/>
            </a:endParaRPr>
          </a:p>
          <a:p>
            <a:pPr marL="355600" marR="55626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-70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cost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d’aquest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allotjament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social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150" dirty="0" err="1">
                <a:solidFill>
                  <a:srgbClr val="2F2E2B"/>
                </a:solidFill>
                <a:cs typeface="Trebuchet MS"/>
              </a:rPr>
              <a:t>és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lang="es-ES" sz="2400" spc="50" dirty="0">
                <a:solidFill>
                  <a:srgbClr val="2F2E2B"/>
                </a:solidFill>
                <a:cs typeface="Trebuchet MS"/>
              </a:rPr>
              <a:t>5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euros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per </a:t>
            </a:r>
            <a:r>
              <a:rPr sz="2400" spc="5" dirty="0">
                <a:solidFill>
                  <a:srgbClr val="2F2E2B"/>
                </a:solidFill>
                <a:cs typeface="Trebuchet MS"/>
              </a:rPr>
              <a:t>nit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0" dirty="0" err="1">
                <a:solidFill>
                  <a:srgbClr val="2F2E2B"/>
                </a:solidFill>
                <a:cs typeface="Trebuchet MS"/>
              </a:rPr>
              <a:t>pagar</a:t>
            </a:r>
            <a:r>
              <a:rPr lang="es-ES" sz="2400" dirty="0">
                <a:cs typeface="Trebuchet MS"/>
              </a:rPr>
              <a:t> </a:t>
            </a:r>
            <a:r>
              <a:rPr sz="2400" spc="170" dirty="0" err="1">
                <a:solidFill>
                  <a:srgbClr val="2F2E2B"/>
                </a:solidFill>
                <a:cs typeface="Trebuchet MS"/>
              </a:rPr>
              <a:t>setmanalment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. E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0" dirty="0">
                <a:solidFill>
                  <a:srgbClr val="2F2E2B"/>
                </a:solidFill>
                <a:cs typeface="Trebuchet MS"/>
              </a:rPr>
              <a:t>requerirà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fiança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100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660" dirty="0">
                <a:solidFill>
                  <a:srgbClr val="2F2E2B"/>
                </a:solidFill>
                <a:cs typeface="Trebuchet MS"/>
              </a:rPr>
              <a:t>€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(retornable).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endParaRPr lang="es-ES" sz="2400" spc="135" dirty="0">
              <a:solidFill>
                <a:srgbClr val="2F2E2B"/>
              </a:solidFill>
              <a:cs typeface="Trebuchet MS"/>
            </a:endParaRPr>
          </a:p>
          <a:p>
            <a:pPr marL="12700" marR="556260">
              <a:lnSpc>
                <a:spcPct val="114599"/>
              </a:lnSpc>
            </a:pPr>
            <a:endParaRPr lang="es-ES" spc="135" dirty="0">
              <a:solidFill>
                <a:srgbClr val="2F2E2B"/>
              </a:solidFill>
              <a:cs typeface="Trebuchet MS"/>
            </a:endParaRPr>
          </a:p>
          <a:p>
            <a:pPr marL="355600" marR="55626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204" dirty="0" err="1">
                <a:solidFill>
                  <a:srgbClr val="2F2E2B"/>
                </a:solidFill>
                <a:cs typeface="Trebuchet MS"/>
              </a:rPr>
              <a:t>Cada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persona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signarà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</a:t>
            </a:r>
            <a:r>
              <a:rPr lang="es-ES" sz="2400" dirty="0">
                <a:cs typeface="Trebuchet MS"/>
              </a:rPr>
              <a:t> </a:t>
            </a:r>
            <a:r>
              <a:rPr sz="2400" spc="130" dirty="0" err="1">
                <a:solidFill>
                  <a:srgbClr val="2F2E2B"/>
                </a:solidFill>
                <a:cs typeface="Trebuchet MS"/>
              </a:rPr>
              <a:t>contracte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temporal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0" dirty="0">
                <a:solidFill>
                  <a:srgbClr val="2F2E2B"/>
                </a:solidFill>
                <a:cs typeface="Trebuchet MS"/>
              </a:rPr>
              <a:t>cessió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65" dirty="0">
                <a:solidFill>
                  <a:srgbClr val="2F2E2B"/>
                </a:solidFill>
                <a:cs typeface="Trebuchet MS"/>
              </a:rPr>
              <a:t>d’habitació,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serà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>
                <a:solidFill>
                  <a:srgbClr val="2F2E2B"/>
                </a:solidFill>
                <a:cs typeface="Trebuchet MS"/>
              </a:rPr>
              <a:t>d’ús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individual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o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per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29" dirty="0">
                <a:solidFill>
                  <a:srgbClr val="2F2E2B"/>
                </a:solidFill>
                <a:cs typeface="Trebuchet MS"/>
              </a:rPr>
              <a:t>dues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persones, </a:t>
            </a:r>
            <a:r>
              <a:rPr sz="2400" spc="-7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65" dirty="0">
                <a:solidFill>
                  <a:srgbClr val="2F2E2B"/>
                </a:solidFill>
                <a:cs typeface="Trebuchet MS"/>
              </a:rPr>
              <a:t>segons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les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dimensions</a:t>
            </a:r>
            <a:r>
              <a:rPr lang="es-ES" sz="2400" spc="190" dirty="0">
                <a:solidFill>
                  <a:srgbClr val="2F2E2B"/>
                </a:solidFill>
                <a:cs typeface="Trebuchet MS"/>
              </a:rPr>
              <a:t> de </a:t>
            </a:r>
            <a:r>
              <a:rPr lang="es-ES" sz="2400" spc="190" dirty="0" err="1">
                <a:solidFill>
                  <a:srgbClr val="2F2E2B"/>
                </a:solidFill>
                <a:cs typeface="Trebuchet MS"/>
              </a:rPr>
              <a:t>l’habitatge</a:t>
            </a:r>
            <a:r>
              <a:rPr lang="es-ES" sz="2400" spc="190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556260">
              <a:lnSpc>
                <a:spcPct val="114599"/>
              </a:lnSpc>
            </a:pPr>
            <a:endParaRPr dirty="0">
              <a:cs typeface="Trebuchet MS"/>
            </a:endParaRPr>
          </a:p>
          <a:p>
            <a:pPr marL="355600" marR="508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12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5" dirty="0">
                <a:solidFill>
                  <a:srgbClr val="2F2E2B"/>
                </a:solidFill>
                <a:cs typeface="Trebuchet MS"/>
              </a:rPr>
              <a:t>personal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l’Oficina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Única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s’encarregarà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les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>
                <a:solidFill>
                  <a:srgbClr val="2F2E2B"/>
                </a:solidFill>
                <a:cs typeface="Trebuchet MS"/>
              </a:rPr>
              <a:t>derivacions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als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14" dirty="0">
                <a:solidFill>
                  <a:srgbClr val="2F2E2B"/>
                </a:solidFill>
                <a:cs typeface="Trebuchet MS"/>
              </a:rPr>
              <a:t>habitatges,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estaran </a:t>
            </a:r>
            <a:r>
              <a:rPr sz="2400" spc="-7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>
                <a:solidFill>
                  <a:srgbClr val="2F2E2B"/>
                </a:solidFill>
                <a:cs typeface="Trebuchet MS"/>
              </a:rPr>
              <a:t>distribuïts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pels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diferents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barris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" dirty="0">
                <a:solidFill>
                  <a:srgbClr val="2F2E2B"/>
                </a:solidFill>
                <a:cs typeface="Trebuchet MS"/>
              </a:rPr>
              <a:t>ciutat.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endParaRPr lang="es-ES" sz="2400" spc="135" dirty="0">
              <a:solidFill>
                <a:srgbClr val="2F2E2B"/>
              </a:solidFill>
              <a:cs typeface="Trebuchet MS"/>
            </a:endParaRPr>
          </a:p>
          <a:p>
            <a:pPr marL="12700" marR="5080">
              <a:lnSpc>
                <a:spcPct val="114599"/>
              </a:lnSpc>
            </a:pPr>
            <a:endParaRPr lang="es-ES" spc="135" dirty="0">
              <a:solidFill>
                <a:srgbClr val="2F2E2B"/>
              </a:solidFill>
              <a:cs typeface="Trebuchet MS"/>
            </a:endParaRPr>
          </a:p>
          <a:p>
            <a:pPr marL="355600" marR="5080" indent="-342900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229" dirty="0">
                <a:solidFill>
                  <a:srgbClr val="2F2E2B"/>
                </a:solidFill>
                <a:cs typeface="Trebuchet MS"/>
              </a:rPr>
              <a:t>Un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dels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habitatges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 err="1">
                <a:solidFill>
                  <a:srgbClr val="2F2E2B"/>
                </a:solidFill>
                <a:cs typeface="Trebuchet MS"/>
              </a:rPr>
              <a:t>reserva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per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dones.</a:t>
            </a:r>
            <a:endParaRPr sz="2400" dirty="0"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37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37"/>
                </a:lnTo>
                <a:lnTo>
                  <a:pt x="881430" y="106337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18"/>
            <a:ext cx="2486024" cy="1238249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BB6B483C-FDDC-7FD9-AFC5-16A118770652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B4DAAB6-F30D-4BEE-C279-4A13520F78B7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71866"/>
            <a:ext cx="1233487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150" dirty="0"/>
              <a:t>Treball</a:t>
            </a:r>
            <a:r>
              <a:rPr sz="5000" spc="-50" dirty="0"/>
              <a:t> </a:t>
            </a:r>
            <a:r>
              <a:rPr sz="5000" spc="260" dirty="0"/>
              <a:t>de</a:t>
            </a:r>
            <a:r>
              <a:rPr sz="5000" spc="-50" dirty="0"/>
              <a:t> </a:t>
            </a:r>
            <a:r>
              <a:rPr sz="5000" spc="175" dirty="0"/>
              <a:t>carrer</a:t>
            </a:r>
            <a:r>
              <a:rPr sz="5000" spc="-45" dirty="0"/>
              <a:t> </a:t>
            </a:r>
            <a:r>
              <a:rPr sz="5000" spc="185" dirty="0"/>
              <a:t>i</a:t>
            </a:r>
            <a:r>
              <a:rPr sz="5000" spc="-50" dirty="0"/>
              <a:t> </a:t>
            </a:r>
            <a:r>
              <a:rPr sz="5000" spc="300" dirty="0"/>
              <a:t>en</a:t>
            </a:r>
            <a:r>
              <a:rPr sz="5000" spc="-50" dirty="0"/>
              <a:t> </a:t>
            </a:r>
            <a:r>
              <a:rPr sz="5000" spc="105" dirty="0" err="1"/>
              <a:t>l’àmbit</a:t>
            </a:r>
            <a:r>
              <a:rPr sz="5000" spc="-45" dirty="0"/>
              <a:t> </a:t>
            </a:r>
            <a:r>
              <a:rPr sz="5000" spc="225" dirty="0" err="1"/>
              <a:t>comunitari</a:t>
            </a:r>
            <a:endParaRPr sz="5000" dirty="0"/>
          </a:p>
        </p:txBody>
      </p:sp>
      <p:sp>
        <p:nvSpPr>
          <p:cNvPr id="8" name="object 8"/>
          <p:cNvSpPr txBox="1"/>
          <p:nvPr/>
        </p:nvSpPr>
        <p:spPr>
          <a:xfrm>
            <a:off x="3058363" y="3162300"/>
            <a:ext cx="14004290" cy="4672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09955" indent="-342900" algn="just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sz="2400" spc="229" dirty="0">
                <a:solidFill>
                  <a:srgbClr val="2F2E2B"/>
                </a:solidFill>
                <a:cs typeface="Trebuchet MS"/>
              </a:rPr>
              <a:t>Un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equip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d’educadors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0" dirty="0" err="1">
                <a:solidFill>
                  <a:srgbClr val="2F2E2B"/>
                </a:solidFill>
                <a:cs typeface="Trebuchet MS"/>
              </a:rPr>
              <a:t>d’entorn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95" dirty="0">
                <a:solidFill>
                  <a:srgbClr val="2F2E2B"/>
                </a:solidFill>
                <a:cs typeface="Trebuchet MS"/>
              </a:rPr>
              <a:t>fa</a:t>
            </a:r>
            <a:r>
              <a:rPr lang="es-ES" sz="2400" spc="95" dirty="0" err="1">
                <a:solidFill>
                  <a:srgbClr val="2F2E2B"/>
                </a:solidFill>
                <a:cs typeface="Trebuchet MS"/>
              </a:rPr>
              <a:t>rà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 err="1">
                <a:solidFill>
                  <a:srgbClr val="2F2E2B"/>
                </a:solidFill>
                <a:cs typeface="Trebuchet MS"/>
              </a:rPr>
              <a:t>sortides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5" dirty="0">
                <a:solidFill>
                  <a:srgbClr val="2F2E2B"/>
                </a:solidFill>
                <a:cs typeface="Trebuchet MS"/>
              </a:rPr>
              <a:t>nocturnes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 err="1">
                <a:solidFill>
                  <a:srgbClr val="2F2E2B"/>
                </a:solidFill>
                <a:cs typeface="Trebuchet MS"/>
              </a:rPr>
              <a:t>durant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-7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campanya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per </a:t>
            </a:r>
            <a:r>
              <a:rPr sz="2400" spc="25" dirty="0">
                <a:solidFill>
                  <a:srgbClr val="2F2E2B"/>
                </a:solidFill>
                <a:cs typeface="Trebuchet MS"/>
              </a:rPr>
              <a:t>tal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0" dirty="0">
                <a:solidFill>
                  <a:srgbClr val="2F2E2B"/>
                </a:solidFill>
                <a:cs typeface="Trebuchet MS"/>
              </a:rPr>
              <a:t>detectar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situacions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risc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persones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pernoctant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 err="1">
                <a:solidFill>
                  <a:srgbClr val="2F2E2B"/>
                </a:solidFill>
                <a:cs typeface="Trebuchet MS"/>
              </a:rPr>
              <a:t>carrer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lang="es-ES" sz="2400" dirty="0"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possibles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>
                <a:solidFill>
                  <a:srgbClr val="2F2E2B"/>
                </a:solidFill>
                <a:cs typeface="Trebuchet MS"/>
              </a:rPr>
              <a:t>assentaments,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" dirty="0">
                <a:solidFill>
                  <a:srgbClr val="2F2E2B"/>
                </a:solidFill>
                <a:cs typeface="Trebuchet MS"/>
              </a:rPr>
              <a:t>així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40" dirty="0">
                <a:solidFill>
                  <a:srgbClr val="2F2E2B"/>
                </a:solidFill>
                <a:cs typeface="Trebuchet MS"/>
              </a:rPr>
              <a:t>com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per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65" dirty="0">
                <a:solidFill>
                  <a:srgbClr val="2F2E2B"/>
                </a:solidFill>
                <a:cs typeface="Trebuchet MS"/>
              </a:rPr>
              <a:t>oferir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mediació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25" dirty="0" err="1">
                <a:solidFill>
                  <a:srgbClr val="2F2E2B"/>
                </a:solidFill>
                <a:cs typeface="Trebuchet MS"/>
              </a:rPr>
              <a:t>comunit</a:t>
            </a:r>
            <a:r>
              <a:rPr lang="ca-ES" sz="2400" spc="125" dirty="0">
                <a:solidFill>
                  <a:srgbClr val="2F2E2B"/>
                </a:solidFill>
                <a:cs typeface="Trebuchet MS"/>
              </a:rPr>
              <a:t>à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ria</a:t>
            </a:r>
            <a:r>
              <a:rPr lang="es-ES" sz="2400" spc="125" dirty="0">
                <a:solidFill>
                  <a:srgbClr val="2F2E2B"/>
                </a:solidFill>
                <a:cs typeface="Trebuchet MS"/>
              </a:rPr>
              <a:t>.</a:t>
            </a:r>
          </a:p>
          <a:p>
            <a:pPr marL="12700" marR="909955" algn="just">
              <a:lnSpc>
                <a:spcPct val="114599"/>
              </a:lnSpc>
              <a:spcBef>
                <a:spcPts val="100"/>
              </a:spcBef>
            </a:pPr>
            <a:endParaRPr sz="2400" dirty="0">
              <a:cs typeface="Trebuchet MS"/>
            </a:endParaRPr>
          </a:p>
          <a:p>
            <a:pPr marL="355600" marR="887730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245" dirty="0">
                <a:solidFill>
                  <a:srgbClr val="2F2E2B"/>
                </a:solidFill>
                <a:cs typeface="Trebuchet MS"/>
              </a:rPr>
              <a:t>Es </a:t>
            </a:r>
            <a:r>
              <a:rPr sz="2400" spc="165" dirty="0" err="1">
                <a:solidFill>
                  <a:srgbClr val="2F2E2B"/>
                </a:solidFill>
                <a:cs typeface="Trebuchet MS"/>
              </a:rPr>
              <a:t>compta</a:t>
            </a:r>
            <a:r>
              <a:rPr lang="es-ES" sz="2400" spc="16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 err="1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un equip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mediació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que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es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dedicarà </a:t>
            </a:r>
            <a:r>
              <a:rPr sz="2400" spc="45" dirty="0">
                <a:solidFill>
                  <a:srgbClr val="2F2E2B"/>
                </a:solidFill>
                <a:cs typeface="Trebuchet MS"/>
              </a:rPr>
              <a:t>a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promoure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bona </a:t>
            </a:r>
            <a:r>
              <a:rPr sz="2400" spc="160" dirty="0" err="1">
                <a:solidFill>
                  <a:srgbClr val="2F2E2B"/>
                </a:solidFill>
                <a:cs typeface="Trebuchet MS"/>
              </a:rPr>
              <a:t>convivència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del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col·lectiu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temporer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>
                <a:solidFill>
                  <a:srgbClr val="2F2E2B"/>
                </a:solidFill>
                <a:cs typeface="Trebuchet MS"/>
              </a:rPr>
              <a:t>amb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80" dirty="0">
                <a:solidFill>
                  <a:srgbClr val="2F2E2B"/>
                </a:solidFill>
                <a:cs typeface="Trebuchet MS"/>
              </a:rPr>
              <a:t>el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veïnat,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0" dirty="0">
                <a:solidFill>
                  <a:srgbClr val="2F2E2B"/>
                </a:solidFill>
                <a:cs typeface="Trebuchet MS"/>
              </a:rPr>
              <a:t>facilitar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resolució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 err="1">
                <a:solidFill>
                  <a:srgbClr val="2F2E2B"/>
                </a:solidFill>
                <a:cs typeface="Trebuchet MS"/>
              </a:rPr>
              <a:t>conflictes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,</a:t>
            </a:r>
            <a:r>
              <a:rPr lang="es-ES" sz="2400" dirty="0">
                <a:cs typeface="Trebuchet MS"/>
              </a:rPr>
              <a:t> </a:t>
            </a:r>
            <a:r>
              <a:rPr sz="2400" spc="110" dirty="0">
                <a:solidFill>
                  <a:srgbClr val="2F2E2B"/>
                </a:solidFill>
                <a:cs typeface="Trebuchet MS"/>
              </a:rPr>
              <a:t>registrar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possibles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incidències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65" dirty="0">
                <a:solidFill>
                  <a:srgbClr val="2F2E2B"/>
                </a:solidFill>
                <a:cs typeface="Trebuchet MS"/>
              </a:rPr>
              <a:t>oferir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04" dirty="0">
                <a:solidFill>
                  <a:srgbClr val="2F2E2B"/>
                </a:solidFill>
                <a:cs typeface="Trebuchet MS"/>
              </a:rPr>
              <a:t>assessorament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derivació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als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recursos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0" dirty="0" err="1">
                <a:solidFill>
                  <a:srgbClr val="2F2E2B"/>
                </a:solidFill>
                <a:cs typeface="Trebuchet MS"/>
              </a:rPr>
              <a:t>establerts</a:t>
            </a:r>
            <a:r>
              <a:rPr sz="2400" spc="100" dirty="0">
                <a:solidFill>
                  <a:srgbClr val="2F2E2B"/>
                </a:solidFill>
                <a:cs typeface="Trebuchet MS"/>
              </a:rPr>
              <a:t>.</a:t>
            </a:r>
            <a:r>
              <a:rPr lang="es-ES" sz="2400" spc="100" dirty="0">
                <a:solidFill>
                  <a:srgbClr val="2F2E2B"/>
                </a:solidFill>
                <a:cs typeface="Trebuchet MS"/>
              </a:rPr>
              <a:t> </a:t>
            </a:r>
          </a:p>
          <a:p>
            <a:pPr marL="12700" marR="887730" algn="just">
              <a:lnSpc>
                <a:spcPct val="114599"/>
              </a:lnSpc>
            </a:pPr>
            <a:endParaRPr lang="es-ES" sz="2400" spc="100" dirty="0">
              <a:solidFill>
                <a:srgbClr val="2F2E2B"/>
              </a:solidFill>
              <a:cs typeface="Trebuchet MS"/>
            </a:endParaRPr>
          </a:p>
          <a:p>
            <a:pPr marL="355600" marR="887730" indent="-342900" algn="just">
              <a:lnSpc>
                <a:spcPct val="114599"/>
              </a:lnSpc>
              <a:buFont typeface="Wingdings" panose="05000000000000000000" pitchFamily="2" charset="2"/>
              <a:buChar char="§"/>
            </a:pPr>
            <a:r>
              <a:rPr sz="2400" spc="140" dirty="0" err="1">
                <a:solidFill>
                  <a:srgbClr val="2F2E2B"/>
                </a:solidFill>
                <a:cs typeface="Trebuchet MS"/>
              </a:rPr>
              <a:t>Incorpora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>
                <a:solidFill>
                  <a:srgbClr val="2F2E2B"/>
                </a:solidFill>
                <a:cs typeface="Trebuchet MS"/>
              </a:rPr>
              <a:t>traducció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 err="1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0" dirty="0">
                <a:solidFill>
                  <a:srgbClr val="2F2E2B"/>
                </a:solidFill>
                <a:cs typeface="Trebuchet MS"/>
              </a:rPr>
              <a:t>les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35" dirty="0">
                <a:solidFill>
                  <a:srgbClr val="2F2E2B"/>
                </a:solidFill>
                <a:cs typeface="Trebuchet MS"/>
              </a:rPr>
              <a:t>seves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5" dirty="0">
                <a:solidFill>
                  <a:srgbClr val="2F2E2B"/>
                </a:solidFill>
                <a:cs typeface="Trebuchet MS"/>
              </a:rPr>
              <a:t>interaccions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30" dirty="0" err="1">
                <a:solidFill>
                  <a:srgbClr val="2F2E2B"/>
                </a:solidFill>
                <a:cs typeface="Trebuchet MS"/>
              </a:rPr>
              <a:t>presta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0" dirty="0" err="1">
                <a:solidFill>
                  <a:srgbClr val="2F2E2B"/>
                </a:solidFill>
                <a:cs typeface="Trebuchet MS"/>
              </a:rPr>
              <a:t>servei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al</a:t>
            </a:r>
            <a:r>
              <a:rPr lang="es-ES" sz="2400" dirty="0">
                <a:cs typeface="Trebuchet MS"/>
              </a:rPr>
              <a:t> </a:t>
            </a:r>
            <a:r>
              <a:rPr sz="2400" spc="165" dirty="0" err="1">
                <a:solidFill>
                  <a:srgbClr val="2F2E2B"/>
                </a:solidFill>
                <a:cs typeface="Trebuchet MS"/>
              </a:rPr>
              <a:t>Pavelló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00" dirty="0">
                <a:solidFill>
                  <a:srgbClr val="2F2E2B"/>
                </a:solidFill>
                <a:cs typeface="Trebuchet MS"/>
              </a:rPr>
              <a:t>3</a:t>
            </a:r>
            <a:r>
              <a:rPr lang="es-ES" sz="2400" spc="130" dirty="0">
                <a:solidFill>
                  <a:srgbClr val="2F2E2B"/>
                </a:solidFill>
                <a:cs typeface="Trebuchet MS"/>
              </a:rPr>
              <a:t>, </a:t>
            </a:r>
            <a:r>
              <a:rPr sz="2400" spc="140" dirty="0" err="1">
                <a:solidFill>
                  <a:srgbClr val="2F2E2B"/>
                </a:solidFill>
                <a:cs typeface="Trebuchet MS"/>
              </a:rPr>
              <a:t>als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5" dirty="0">
                <a:solidFill>
                  <a:srgbClr val="2F2E2B"/>
                </a:solidFill>
                <a:cs typeface="Trebuchet MS"/>
              </a:rPr>
              <a:t>pisos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 err="1">
                <a:solidFill>
                  <a:srgbClr val="2F2E2B"/>
                </a:solidFill>
                <a:cs typeface="Trebuchet MS"/>
              </a:rPr>
              <a:t>l’EM</a:t>
            </a:r>
            <a:r>
              <a:rPr lang="es-ES" sz="2400" spc="165" dirty="0">
                <a:solidFill>
                  <a:srgbClr val="2F2E2B"/>
                </a:solidFill>
                <a:cs typeface="Trebuchet MS"/>
              </a:rPr>
              <a:t>A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U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-165" dirty="0">
                <a:solidFill>
                  <a:srgbClr val="2F2E2B"/>
                </a:solidFill>
                <a:cs typeface="Trebuchet MS"/>
              </a:rPr>
              <a:t>i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0" dirty="0">
                <a:solidFill>
                  <a:srgbClr val="2F2E2B"/>
                </a:solidFill>
                <a:cs typeface="Trebuchet MS"/>
              </a:rPr>
              <a:t>en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05" dirty="0">
                <a:solidFill>
                  <a:srgbClr val="2F2E2B"/>
                </a:solidFill>
                <a:cs typeface="Trebuchet MS"/>
              </a:rPr>
              <a:t>altres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65" dirty="0">
                <a:solidFill>
                  <a:srgbClr val="2F2E2B"/>
                </a:solidFill>
                <a:cs typeface="Trebuchet MS"/>
              </a:rPr>
              <a:t>llocs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55" dirty="0">
                <a:solidFill>
                  <a:srgbClr val="2F2E2B"/>
                </a:solidFill>
                <a:cs typeface="Trebuchet MS"/>
              </a:rPr>
              <a:t>la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70" dirty="0">
                <a:solidFill>
                  <a:srgbClr val="2F2E2B"/>
                </a:solidFill>
                <a:cs typeface="Trebuchet MS"/>
              </a:rPr>
              <a:t>ciutat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>
                <a:solidFill>
                  <a:srgbClr val="2F2E2B"/>
                </a:solidFill>
                <a:cs typeface="Trebuchet MS"/>
              </a:rPr>
              <a:t>on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90" dirty="0">
                <a:solidFill>
                  <a:srgbClr val="2F2E2B"/>
                </a:solidFill>
                <a:cs typeface="Trebuchet MS"/>
              </a:rPr>
              <a:t>pugui</a:t>
            </a:r>
            <a:r>
              <a:rPr sz="2400" spc="13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45" dirty="0">
                <a:solidFill>
                  <a:srgbClr val="2F2E2B"/>
                </a:solidFill>
                <a:cs typeface="Trebuchet MS"/>
              </a:rPr>
              <a:t>haver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50" dirty="0" err="1">
                <a:solidFill>
                  <a:srgbClr val="2F2E2B"/>
                </a:solidFill>
                <a:cs typeface="Trebuchet MS"/>
              </a:rPr>
              <a:t>més</a:t>
            </a:r>
            <a:r>
              <a:rPr lang="es-ES" sz="2400" spc="250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55" dirty="0" err="1">
                <a:solidFill>
                  <a:srgbClr val="2F2E2B"/>
                </a:solidFill>
                <a:cs typeface="Trebuchet MS"/>
              </a:rPr>
              <a:t>concentració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85" dirty="0">
                <a:solidFill>
                  <a:srgbClr val="2F2E2B"/>
                </a:solidFill>
                <a:cs typeface="Trebuchet MS"/>
              </a:rPr>
              <a:t>de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210" dirty="0" err="1">
                <a:solidFill>
                  <a:srgbClr val="2F2E2B"/>
                </a:solidFill>
                <a:cs typeface="Trebuchet MS"/>
              </a:rPr>
              <a:t>persones</a:t>
            </a:r>
            <a:r>
              <a:rPr sz="2400" spc="125" dirty="0">
                <a:solidFill>
                  <a:srgbClr val="2F2E2B"/>
                </a:solidFill>
                <a:cs typeface="Trebuchet MS"/>
              </a:rPr>
              <a:t> </a:t>
            </a:r>
            <a:r>
              <a:rPr sz="2400" spc="170" dirty="0" err="1">
                <a:solidFill>
                  <a:srgbClr val="2F2E2B"/>
                </a:solidFill>
                <a:cs typeface="Trebuchet MS"/>
              </a:rPr>
              <a:t>temporeres</a:t>
            </a:r>
            <a:r>
              <a:rPr lang="es-ES" sz="2400" spc="170" dirty="0">
                <a:solidFill>
                  <a:srgbClr val="2F2E2B"/>
                </a:solidFill>
                <a:cs typeface="Trebuchet MS"/>
              </a:rPr>
              <a:t>.</a:t>
            </a:r>
            <a:endParaRPr sz="2400" dirty="0"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49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49"/>
                </a:lnTo>
                <a:lnTo>
                  <a:pt x="881430" y="106349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24"/>
            <a:ext cx="2486024" cy="1238249"/>
          </a:xfrm>
          <a:prstGeom prst="rect">
            <a:avLst/>
          </a:prstGeom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98ED9237-1B50-4C8D-44EE-1C1D55A8F993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B4DAAB6-F30D-4BEE-C279-4A13520F78B7}"/>
              </a:ext>
            </a:extLst>
          </p:cNvPr>
          <p:cNvSpPr/>
          <p:nvPr/>
        </p:nvSpPr>
        <p:spPr>
          <a:xfrm>
            <a:off x="0" y="0"/>
            <a:ext cx="9372600" cy="10287000"/>
          </a:xfrm>
          <a:prstGeom prst="rect">
            <a:avLst/>
          </a:prstGeom>
          <a:solidFill>
            <a:srgbClr val="BEA7A6">
              <a:alpha val="20000"/>
            </a:srgb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4372" y="1471866"/>
            <a:ext cx="1233487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5000" spc="150" dirty="0" err="1"/>
              <a:t>Coordinació</a:t>
            </a:r>
            <a:endParaRPr sz="5000" dirty="0"/>
          </a:p>
        </p:txBody>
      </p:sp>
      <p:sp>
        <p:nvSpPr>
          <p:cNvPr id="9" name="object 9"/>
          <p:cNvSpPr/>
          <p:nvPr/>
        </p:nvSpPr>
        <p:spPr>
          <a:xfrm>
            <a:off x="2176348" y="1028712"/>
            <a:ext cx="882015" cy="905510"/>
          </a:xfrm>
          <a:custGeom>
            <a:avLst/>
            <a:gdLst/>
            <a:ahLst/>
            <a:cxnLst/>
            <a:rect l="l" t="t" r="r" b="b"/>
            <a:pathLst>
              <a:path w="882014" h="905510">
                <a:moveTo>
                  <a:pt x="881430" y="0"/>
                </a:moveTo>
                <a:lnTo>
                  <a:pt x="0" y="0"/>
                </a:lnTo>
                <a:lnTo>
                  <a:pt x="0" y="106349"/>
                </a:lnTo>
                <a:lnTo>
                  <a:pt x="0" y="905217"/>
                </a:lnTo>
                <a:lnTo>
                  <a:pt x="106946" y="905217"/>
                </a:lnTo>
                <a:lnTo>
                  <a:pt x="106946" y="106349"/>
                </a:lnTo>
                <a:lnTo>
                  <a:pt x="881430" y="106349"/>
                </a:lnTo>
                <a:lnTo>
                  <a:pt x="881430" y="0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75767" y="8637424"/>
            <a:ext cx="2486024" cy="1238249"/>
          </a:xfrm>
          <a:prstGeom prst="rect">
            <a:avLst/>
          </a:prstGeom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98ED9237-1B50-4C8D-44EE-1C1D55A8F993}"/>
              </a:ext>
            </a:extLst>
          </p:cNvPr>
          <p:cNvSpPr/>
          <p:nvPr/>
        </p:nvSpPr>
        <p:spPr>
          <a:xfrm>
            <a:off x="5285575" y="2484620"/>
            <a:ext cx="9305925" cy="47625"/>
          </a:xfrm>
          <a:custGeom>
            <a:avLst/>
            <a:gdLst/>
            <a:ahLst/>
            <a:cxnLst/>
            <a:rect l="l" t="t" r="r" b="b"/>
            <a:pathLst>
              <a:path w="9305925" h="47625">
                <a:moveTo>
                  <a:pt x="9305924" y="47624"/>
                </a:moveTo>
                <a:lnTo>
                  <a:pt x="0" y="47624"/>
                </a:lnTo>
                <a:lnTo>
                  <a:pt x="0" y="0"/>
                </a:lnTo>
                <a:lnTo>
                  <a:pt x="9305924" y="0"/>
                </a:lnTo>
                <a:lnTo>
                  <a:pt x="9305924" y="47624"/>
                </a:lnTo>
                <a:close/>
              </a:path>
            </a:pathLst>
          </a:custGeom>
          <a:solidFill>
            <a:srgbClr val="2F2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43804E83-4163-F5FE-F0BD-1C54A6D4D1F8}"/>
              </a:ext>
            </a:extLst>
          </p:cNvPr>
          <p:cNvSpPr txBox="1"/>
          <p:nvPr/>
        </p:nvSpPr>
        <p:spPr>
          <a:xfrm>
            <a:off x="3058363" y="3162300"/>
            <a:ext cx="14004290" cy="4623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09955" indent="-342900" algn="just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</a:rPr>
              <a:t>L’Ajuntament de Lleida coordina el Pla d’acollida a persones temporeres que arriben a la ciutat per treballar en la campanya de la fruita dolça i de pinyol a través de:</a:t>
            </a:r>
          </a:p>
          <a:p>
            <a:pPr marL="1230313" lvl="1" indent="-342900"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</a:rPr>
              <a:t>L’Oficina d’atenció Única: Regidoria de Persones, Comunitat i Agenda 2030.</a:t>
            </a:r>
          </a:p>
          <a:p>
            <a:pPr marL="1230313" lvl="1" indent="-342900"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</a:rPr>
              <a:t>El dispositiu d’acollida a persones temperes: </a:t>
            </a:r>
            <a:r>
              <a:rPr lang="ca-ES" sz="2400" spc="160" dirty="0" err="1">
                <a:solidFill>
                  <a:srgbClr val="2F2E2B"/>
                </a:solidFill>
              </a:rPr>
              <a:t>Fundación</a:t>
            </a:r>
            <a:r>
              <a:rPr lang="ca-ES" sz="2400" spc="160" dirty="0">
                <a:solidFill>
                  <a:srgbClr val="2F2E2B"/>
                </a:solidFill>
              </a:rPr>
              <a:t> </a:t>
            </a:r>
            <a:r>
              <a:rPr lang="ca-ES" sz="2400" spc="160" dirty="0" err="1">
                <a:solidFill>
                  <a:srgbClr val="2F2E2B"/>
                </a:solidFill>
              </a:rPr>
              <a:t>Samu</a:t>
            </a:r>
            <a:r>
              <a:rPr lang="ca-ES" sz="2400" spc="160" dirty="0">
                <a:solidFill>
                  <a:srgbClr val="2F2E2B"/>
                </a:solidFill>
              </a:rPr>
              <a:t>.</a:t>
            </a:r>
          </a:p>
          <a:p>
            <a:pPr marL="355600" marR="909955" indent="-342900" algn="just">
              <a:lnSpc>
                <a:spcPct val="114599"/>
              </a:lnSpc>
              <a:spcBef>
                <a:spcPts val="100"/>
              </a:spcBef>
              <a:buFont typeface="Wingdings" panose="05000000000000000000" pitchFamily="2" charset="2"/>
              <a:buChar char="§"/>
            </a:pPr>
            <a:endParaRPr lang="ca-ES" sz="2400" spc="160" dirty="0">
              <a:solidFill>
                <a:srgbClr val="2F2E2B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</a:rPr>
              <a:t>La convocatòria per a l'any 2023 per a la concessió de subvencions per al foment de la contractació amb formació en el marc de les campanyes agràries a Lleida (SOC – Campanya Agrària a Lleida) permet la contractació de professionals amb diferents perfils: 3 auxiliars administratius, 2 mediadors interculturals, 1 jurista, 1 orientador laboral i 6 integradors socials en coordinació amb l’Institut Municipal d’Ocupació (IMO).</a:t>
            </a:r>
          </a:p>
          <a:p>
            <a:pPr algn="l"/>
            <a:endParaRPr lang="ca-ES" sz="2400" spc="160" dirty="0">
              <a:solidFill>
                <a:srgbClr val="2F2E2B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400" spc="160" dirty="0">
                <a:solidFill>
                  <a:srgbClr val="2F2E2B"/>
                </a:solidFill>
              </a:rPr>
              <a:t>Coordinació també amb diverses àrees municipals, administracions i entitats. </a:t>
            </a:r>
          </a:p>
        </p:txBody>
      </p:sp>
    </p:spTree>
    <p:extLst>
      <p:ext uri="{BB962C8B-B14F-4D97-AF65-F5344CB8AC3E}">
        <p14:creationId xmlns:p14="http://schemas.microsoft.com/office/powerpoint/2010/main" val="3913815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6624935" cy="10287000"/>
            <a:chOff x="0" y="0"/>
            <a:chExt cx="16624935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3556635" cy="10287000"/>
            </a:xfrm>
            <a:custGeom>
              <a:avLst/>
              <a:gdLst/>
              <a:ahLst/>
              <a:cxnLst/>
              <a:rect l="l" t="t" r="r" b="b"/>
              <a:pathLst>
                <a:path w="3556635" h="10287000">
                  <a:moveTo>
                    <a:pt x="3556154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3556154" y="0"/>
                  </a:lnTo>
                  <a:lnTo>
                    <a:pt x="3556154" y="10286999"/>
                  </a:lnTo>
                  <a:close/>
                </a:path>
              </a:pathLst>
            </a:custGeom>
            <a:solidFill>
              <a:srgbClr val="BEA7A6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36927" y="8265770"/>
              <a:ext cx="14887575" cy="47625"/>
            </a:xfrm>
            <a:custGeom>
              <a:avLst/>
              <a:gdLst/>
              <a:ahLst/>
              <a:cxnLst/>
              <a:rect l="l" t="t" r="r" b="b"/>
              <a:pathLst>
                <a:path w="14887575" h="47625">
                  <a:moveTo>
                    <a:pt x="14887573" y="47624"/>
                  </a:moveTo>
                  <a:lnTo>
                    <a:pt x="0" y="47624"/>
                  </a:lnTo>
                  <a:lnTo>
                    <a:pt x="0" y="0"/>
                  </a:lnTo>
                  <a:lnTo>
                    <a:pt x="14887573" y="0"/>
                  </a:lnTo>
                  <a:lnTo>
                    <a:pt x="14887573" y="47624"/>
                  </a:lnTo>
                  <a:close/>
                </a:path>
              </a:pathLst>
            </a:custGeom>
            <a:solidFill>
              <a:srgbClr val="2F2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1739346" y="3361970"/>
            <a:ext cx="14809307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sz="10000" b="1" spc="-335" dirty="0">
                <a:solidFill>
                  <a:srgbClr val="2F2E2B"/>
                </a:solidFill>
                <a:latin typeface="+mj-lt"/>
                <a:cs typeface="Times New Roman"/>
              </a:rPr>
              <a:t>CAMPANYA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78317" y="4773819"/>
            <a:ext cx="13896774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5780" algn="l"/>
              </a:tabLst>
            </a:pPr>
            <a:r>
              <a:rPr sz="10000" b="1" spc="-509" dirty="0">
                <a:solidFill>
                  <a:srgbClr val="2F2E2B"/>
                </a:solidFill>
                <a:latin typeface="+mj-lt"/>
                <a:cs typeface="Times New Roman"/>
              </a:rPr>
              <a:t>A</a:t>
            </a:r>
            <a:r>
              <a:rPr sz="10000" b="1" spc="-335" dirty="0">
                <a:solidFill>
                  <a:srgbClr val="2F2E2B"/>
                </a:solidFill>
                <a:latin typeface="+mj-lt"/>
                <a:cs typeface="Times New Roman"/>
              </a:rPr>
              <a:t>G</a:t>
            </a:r>
            <a:r>
              <a:rPr sz="10000" b="1" spc="-150" dirty="0">
                <a:solidFill>
                  <a:srgbClr val="2F2E2B"/>
                </a:solidFill>
                <a:latin typeface="+mj-lt"/>
                <a:cs typeface="Times New Roman"/>
              </a:rPr>
              <a:t>R</a:t>
            </a:r>
            <a:r>
              <a:rPr sz="10000" b="1" spc="-509" dirty="0">
                <a:solidFill>
                  <a:srgbClr val="2F2E2B"/>
                </a:solidFill>
                <a:latin typeface="+mj-lt"/>
                <a:cs typeface="Times New Roman"/>
              </a:rPr>
              <a:t>À</a:t>
            </a:r>
            <a:r>
              <a:rPr sz="10000" b="1" spc="-150" dirty="0">
                <a:solidFill>
                  <a:srgbClr val="2F2E2B"/>
                </a:solidFill>
                <a:latin typeface="+mj-lt"/>
                <a:cs typeface="Times New Roman"/>
              </a:rPr>
              <a:t>R</a:t>
            </a:r>
            <a:r>
              <a:rPr sz="10000" b="1" spc="95" dirty="0">
                <a:solidFill>
                  <a:srgbClr val="2F2E2B"/>
                </a:solidFill>
                <a:latin typeface="+mj-lt"/>
                <a:cs typeface="Times New Roman"/>
              </a:rPr>
              <a:t>I</a:t>
            </a:r>
            <a:r>
              <a:rPr sz="10000" b="1" spc="-795" dirty="0">
                <a:solidFill>
                  <a:srgbClr val="2F2E2B"/>
                </a:solidFill>
                <a:latin typeface="+mj-lt"/>
                <a:cs typeface="Times New Roman"/>
              </a:rPr>
              <a:t>A</a:t>
            </a:r>
            <a:r>
              <a:rPr sz="14400" b="1" dirty="0">
                <a:solidFill>
                  <a:srgbClr val="2F2E2B"/>
                </a:solidFill>
                <a:latin typeface="+mj-lt"/>
                <a:cs typeface="Times New Roman"/>
              </a:rPr>
              <a:t>	</a:t>
            </a:r>
            <a:r>
              <a:rPr sz="100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2</a:t>
            </a:r>
            <a:r>
              <a:rPr lang="es-ES" sz="10000" b="1" cap="small" spc="2370" dirty="0">
                <a:solidFill>
                  <a:srgbClr val="2F2E2B"/>
                </a:solidFill>
                <a:latin typeface="+mj-lt"/>
                <a:cs typeface="Times New Roman"/>
              </a:rPr>
              <a:t>0</a:t>
            </a:r>
            <a:r>
              <a:rPr sz="100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2</a:t>
            </a:r>
            <a:r>
              <a:rPr lang="es-ES" sz="10000" b="1" cap="small" spc="615" dirty="0">
                <a:solidFill>
                  <a:srgbClr val="2F2E2B"/>
                </a:solidFill>
                <a:latin typeface="+mj-lt"/>
                <a:cs typeface="Times New Roman"/>
              </a:rPr>
              <a:t>3</a:t>
            </a:r>
            <a:endParaRPr sz="10000" dirty="0">
              <a:latin typeface="+mj-lt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8784" y="1705383"/>
            <a:ext cx="16233140" cy="8170545"/>
            <a:chOff x="1028784" y="1705383"/>
            <a:chExt cx="16233140" cy="8170545"/>
          </a:xfrm>
        </p:grpSpPr>
        <p:sp>
          <p:nvSpPr>
            <p:cNvPr id="9" name="object 9"/>
            <p:cNvSpPr/>
            <p:nvPr/>
          </p:nvSpPr>
          <p:spPr>
            <a:xfrm>
              <a:off x="1028776" y="1705393"/>
              <a:ext cx="882015" cy="905510"/>
            </a:xfrm>
            <a:custGeom>
              <a:avLst/>
              <a:gdLst/>
              <a:ahLst/>
              <a:cxnLst/>
              <a:rect l="l" t="t" r="r" b="b"/>
              <a:pathLst>
                <a:path w="882014" h="905510">
                  <a:moveTo>
                    <a:pt x="881430" y="0"/>
                  </a:moveTo>
                  <a:lnTo>
                    <a:pt x="0" y="0"/>
                  </a:lnTo>
                  <a:lnTo>
                    <a:pt x="0" y="106349"/>
                  </a:lnTo>
                  <a:lnTo>
                    <a:pt x="0" y="905217"/>
                  </a:lnTo>
                  <a:lnTo>
                    <a:pt x="106946" y="905217"/>
                  </a:lnTo>
                  <a:lnTo>
                    <a:pt x="106946" y="106349"/>
                  </a:lnTo>
                  <a:lnTo>
                    <a:pt x="881430" y="106349"/>
                  </a:lnTo>
                  <a:lnTo>
                    <a:pt x="881430" y="0"/>
                  </a:lnTo>
                  <a:close/>
                </a:path>
              </a:pathLst>
            </a:custGeom>
            <a:solidFill>
              <a:srgbClr val="2F2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75768" y="8637417"/>
              <a:ext cx="2486024" cy="12382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1316429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667</TotalTime>
  <Words>911</Words>
  <Application>Microsoft Office PowerPoint</Application>
  <PresentationFormat>Personalitzat</PresentationFormat>
  <Paragraphs>62</Paragraphs>
  <Slides>9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3" baseType="lpstr">
      <vt:lpstr>Corbel</vt:lpstr>
      <vt:lpstr>Trebuchet MS</vt:lpstr>
      <vt:lpstr>Wingdings</vt:lpstr>
      <vt:lpstr>Base</vt:lpstr>
      <vt:lpstr>Presentació del PowerPoint</vt:lpstr>
      <vt:lpstr>Campanya d’atenció  a persones temporeres</vt:lpstr>
      <vt:lpstr>Oficina Única d’Atenció</vt:lpstr>
      <vt:lpstr>Acollida i cobertura de les necessitats bàsiques I</vt:lpstr>
      <vt:lpstr>Acollida i cobertura de les necessitats bàsiques II</vt:lpstr>
      <vt:lpstr>Allotjament en habitatges</vt:lpstr>
      <vt:lpstr>Treball de carrer i en l’àmbit comunitari</vt:lpstr>
      <vt:lpstr>Coordinació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Montse Pubill i Aixut</dc:creator>
  <cp:lastModifiedBy>Dolors Ortin Odena</cp:lastModifiedBy>
  <cp:revision>11</cp:revision>
  <dcterms:created xsi:type="dcterms:W3CDTF">2023-05-12T11:15:37Z</dcterms:created>
  <dcterms:modified xsi:type="dcterms:W3CDTF">2023-06-06T17:11:29Z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2021-11-10T00:00:00Z</vt:filetime>
  </property>
  <property fmtid="{D5CDD505-2E9C-101B-9397-08002B2CF9AE}" pid="3" name="LastSaved">
    <vt:filetime>2023-05-12T00:00:00Z</vt:filetime>
  </property>
</Properties>
</file>